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706" r:id="rId4"/>
  </p:sldMasterIdLst>
  <p:notesMasterIdLst>
    <p:notesMasterId r:id="rId29"/>
  </p:notesMasterIdLst>
  <p:handoutMasterIdLst>
    <p:handoutMasterId r:id="rId30"/>
  </p:handoutMasterIdLst>
  <p:sldIdLst>
    <p:sldId id="256" r:id="rId5"/>
    <p:sldId id="517" r:id="rId6"/>
    <p:sldId id="519" r:id="rId7"/>
    <p:sldId id="518" r:id="rId8"/>
    <p:sldId id="521" r:id="rId9"/>
    <p:sldId id="522" r:id="rId10"/>
    <p:sldId id="523" r:id="rId11"/>
    <p:sldId id="549" r:id="rId12"/>
    <p:sldId id="550" r:id="rId13"/>
    <p:sldId id="551" r:id="rId14"/>
    <p:sldId id="552" r:id="rId15"/>
    <p:sldId id="553" r:id="rId16"/>
    <p:sldId id="554" r:id="rId17"/>
    <p:sldId id="555" r:id="rId18"/>
    <p:sldId id="556" r:id="rId19"/>
    <p:sldId id="558" r:id="rId20"/>
    <p:sldId id="557" r:id="rId21"/>
    <p:sldId id="559" r:id="rId22"/>
    <p:sldId id="560" r:id="rId23"/>
    <p:sldId id="561" r:id="rId24"/>
    <p:sldId id="562" r:id="rId25"/>
    <p:sldId id="563" r:id="rId26"/>
    <p:sldId id="564" r:id="rId27"/>
    <p:sldId id="565" r:id="rId28"/>
  </p:sldIdLst>
  <p:sldSz cx="9144000" cy="6858000" type="screen4x3"/>
  <p:notesSz cx="9928225" cy="6797675"/>
  <p:custDataLst>
    <p:tags r:id="rId31"/>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3939"/>
    <a:srgbClr val="F9B277"/>
    <a:srgbClr val="FFB3B3"/>
    <a:srgbClr val="FCD5B5"/>
    <a:srgbClr val="92D050"/>
    <a:srgbClr val="FF7575"/>
    <a:srgbClr val="D7E4BD"/>
    <a:srgbClr val="B21212"/>
    <a:srgbClr val="FF8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2" autoAdjust="0"/>
    <p:restoredTop sz="94646" autoAdjust="0"/>
  </p:normalViewPr>
  <p:slideViewPr>
    <p:cSldViewPr>
      <p:cViewPr varScale="1">
        <p:scale>
          <a:sx n="74" d="100"/>
          <a:sy n="74" d="100"/>
        </p:scale>
        <p:origin x="1476"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9069697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4037891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3526692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9483515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5461402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0037335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0216383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4620212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7052051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740066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20</a:t>
            </a:fld>
            <a:endParaRPr lang="en-GB" dirty="0">
              <a:solidFill>
                <a:prstClr val="black"/>
              </a:solidFill>
            </a:endParaRPr>
          </a:p>
        </p:txBody>
      </p:sp>
    </p:spTree>
    <p:extLst>
      <p:ext uri="{BB962C8B-B14F-4D97-AF65-F5344CB8AC3E}">
        <p14:creationId xmlns:p14="http://schemas.microsoft.com/office/powerpoint/2010/main" val="30450133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21</a:t>
            </a:fld>
            <a:endParaRPr lang="en-GB" dirty="0">
              <a:solidFill>
                <a:prstClr val="black"/>
              </a:solidFill>
            </a:endParaRPr>
          </a:p>
        </p:txBody>
      </p:sp>
    </p:spTree>
    <p:extLst>
      <p:ext uri="{BB962C8B-B14F-4D97-AF65-F5344CB8AC3E}">
        <p14:creationId xmlns:p14="http://schemas.microsoft.com/office/powerpoint/2010/main" val="21330173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185063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2329322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24</a:t>
            </a:fld>
            <a:endParaRPr lang="en-GB" dirty="0">
              <a:solidFill>
                <a:prstClr val="black"/>
              </a:solidFill>
            </a:endParaRPr>
          </a:p>
        </p:txBody>
      </p:sp>
    </p:spTree>
    <p:extLst>
      <p:ext uri="{BB962C8B-B14F-4D97-AF65-F5344CB8AC3E}">
        <p14:creationId xmlns:p14="http://schemas.microsoft.com/office/powerpoint/2010/main" val="2283158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365788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5773035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13.xml"/><Relationship Id="rId4" Type="http://schemas.openxmlformats.org/officeDocument/2006/relationships/slide" Target="../slides/slide1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5" y="44624"/>
            <a:ext cx="7736961"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123847" y="659677"/>
            <a:ext cx="143447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15.1 – Profit &amp;Cash</a:t>
            </a:r>
            <a:endParaRPr lang="en-GB" sz="12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8" y="659677"/>
            <a:ext cx="879379"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200" b="1" dirty="0" smtClean="0">
                <a:latin typeface="Arial" panose="020B0604020202020204" pitchFamily="34" charset="0"/>
                <a:cs typeface="Arial" panose="020B0604020202020204" pitchFamily="34" charset="0"/>
              </a:rPr>
              <a:t>Questions</a:t>
            </a:r>
            <a:endParaRPr lang="en-GB" sz="12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4449049" y="659677"/>
            <a:ext cx="228319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15.3 – How the Numbers Work</a:t>
            </a:r>
            <a:endParaRPr lang="en-GB" sz="12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userDrawn="1"/>
        </p:nvSpPr>
        <p:spPr>
          <a:xfrm>
            <a:off x="2600628" y="659677"/>
            <a:ext cx="180611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15.2 – Payment Timings</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9" name="Picture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72400" y="44624"/>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Resources/Chapter%2002/15%20-%20Exam%20Questions.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Resources/Chapter%2002/15%20-%20Exam%20Questions.docx"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Resources/Chapter%2002/15%20-%20Exam%20Questions.docx"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Resources/Chapter%2002/15%20-%20Exam%20Questions.docx"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Resources/Chapter%2002/15%20-%20Exam%20Questions.docx"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085184"/>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 – </a:t>
            </a:r>
            <a:r>
              <a:rPr lang="en-IE"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Managing the Business</a:t>
            </a:r>
          </a:p>
          <a:p>
            <a:pPr>
              <a:spcAft>
                <a:spcPts val="400"/>
              </a:spcAft>
            </a:pPr>
            <a:r>
              <a:rPr lang="en-GB"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15 –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Difference between Cash and Profit</a:t>
            </a:r>
            <a:endParaRPr lang="en-GB"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 name="Rectangle 9"/>
          <p:cNvSpPr/>
          <p:nvPr/>
        </p:nvSpPr>
        <p:spPr>
          <a:xfrm>
            <a:off x="179512" y="141600"/>
            <a:ext cx="8841953"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2267744" y="188640"/>
            <a:ext cx="669674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51920" y="1921358"/>
            <a:ext cx="5160301" cy="325098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188641"/>
            <a:ext cx="1698446" cy="163121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466112"/>
          </a:xfrm>
          <a:prstGeom prst="rect">
            <a:avLst/>
          </a:prstGeom>
        </p:spPr>
        <p:txBody>
          <a:bodyPr wrap="square">
            <a:spAutoFit/>
          </a:bodyPr>
          <a:lstStyle/>
          <a:p>
            <a:pPr marL="631825" indent="-280988">
              <a:buClr>
                <a:schemeClr val="accent6">
                  <a:lumMod val="50000"/>
                </a:schemeClr>
              </a:buClr>
              <a:buFont typeface="Arial" panose="020B0604020202020204" pitchFamily="34" charset="0"/>
              <a:buChar char="•"/>
            </a:pPr>
            <a:r>
              <a:rPr lang="en-US" sz="1940" dirty="0" smtClean="0"/>
              <a:t>Profit </a:t>
            </a:r>
            <a:r>
              <a:rPr lang="en-US" sz="1940" dirty="0"/>
              <a:t>is the difference between total sales revenue and total costs. If that figure is negative a loss has been made.</a:t>
            </a:r>
          </a:p>
          <a:p>
            <a:pPr marL="631825" indent="-280988">
              <a:buClr>
                <a:schemeClr val="accent6">
                  <a:lumMod val="50000"/>
                </a:schemeClr>
              </a:buClr>
              <a:buFont typeface="Arial" panose="020B0604020202020204" pitchFamily="34" charset="0"/>
              <a:buChar char="•"/>
            </a:pPr>
            <a:r>
              <a:rPr lang="en-US" sz="1940" dirty="0" smtClean="0"/>
              <a:t>Cash </a:t>
            </a:r>
            <a:r>
              <a:rPr lang="en-US" sz="1940" dirty="0"/>
              <a:t>flow is the difference between the inflow of cash and the outflow, usually in the space of a month. Cash flow may also be negative, but then it may be positive the next month. Usually, cash flow would be negative over a longer period of time if losses are being made.</a:t>
            </a:r>
          </a:p>
          <a:p>
            <a:pPr marL="360363" indent="-360363">
              <a:buClr>
                <a:schemeClr val="accent6">
                  <a:lumMod val="50000"/>
                </a:schemeClr>
              </a:buClr>
              <a:buFont typeface="Wingdings 3" panose="05040102010807070707" pitchFamily="18" charset="2"/>
              <a:buChar char=""/>
            </a:pPr>
            <a:r>
              <a:rPr lang="en-US" sz="1940" dirty="0"/>
              <a:t>Sales revenue is the money received from customers. Cash inflow is different - it may include a bank loan, or cash invested by the business owner, or the proceeds from the sale of an asset, e.g. a van or an office building. Similarly, the cash outflow may include dividend payments or a loan repayment, not just business expenses. A profit and loss account measures profit and cash flow measures cash inflows and outflows. They are linked, but different.</a:t>
            </a:r>
          </a:p>
          <a:p>
            <a:pPr marL="360363" indent="-360363">
              <a:buClr>
                <a:schemeClr val="accent6">
                  <a:lumMod val="50000"/>
                </a:schemeClr>
              </a:buClr>
              <a:buFont typeface="Wingdings 3" panose="05040102010807070707" pitchFamily="18" charset="2"/>
              <a:buChar char=""/>
            </a:pPr>
            <a:r>
              <a:rPr lang="en-US" sz="1940" dirty="0"/>
              <a:t>Unfortunately for the hotel in Wales, the bank was not prepared to wait to see if a profit could be made in the summer. It took the short-run indications from the cash flow figures to mean that there was no hope of profit even in the long run. It was not prepared to run the risks experienced by hotels in a recession</a:t>
            </a:r>
            <a:r>
              <a:rPr lang="en-US" sz="1940" dirty="0" smtClean="0"/>
              <a:t>.</a:t>
            </a:r>
            <a:endParaRPr lang="en-US" sz="1940" dirty="0"/>
          </a:p>
        </p:txBody>
      </p:sp>
      <p:sp>
        <p:nvSpPr>
          <p:cNvPr id="6" name="Title 1"/>
          <p:cNvSpPr>
            <a:spLocks noGrp="1"/>
          </p:cNvSpPr>
          <p:nvPr>
            <p:ph type="title"/>
          </p:nvPr>
        </p:nvSpPr>
        <p:spPr>
          <a:xfrm>
            <a:off x="35496" y="72008"/>
            <a:ext cx="7704856" cy="548680"/>
          </a:xfrm>
        </p:spPr>
        <p:txBody>
          <a:bodyPr>
            <a:noAutofit/>
          </a:bodyPr>
          <a:lstStyle/>
          <a:p>
            <a:r>
              <a:rPr lang="en-GB" sz="4000" dirty="0" smtClean="0"/>
              <a:t>15.1 </a:t>
            </a:r>
            <a:r>
              <a:rPr lang="en-GB" sz="4000" dirty="0"/>
              <a:t>– </a:t>
            </a:r>
            <a:r>
              <a:rPr lang="en-GB" sz="4000" dirty="0" smtClean="0"/>
              <a:t>Cash Flow - Profit and Cash</a:t>
            </a:r>
            <a:endParaRPr lang="en-GB" sz="4000" dirty="0"/>
          </a:p>
        </p:txBody>
      </p:sp>
      <p:sp>
        <p:nvSpPr>
          <p:cNvPr id="5" name="Round Same Side Corner Rectangle 4">
            <a:hlinkClick r:id="" action="ppaction://noaction"/>
          </p:cNvPr>
          <p:cNvSpPr/>
          <p:nvPr/>
        </p:nvSpPr>
        <p:spPr>
          <a:xfrm>
            <a:off x="6804248"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78</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7973321"/>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7056784" cy="558614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100" dirty="0" smtClean="0"/>
              <a:t>Both </a:t>
            </a:r>
            <a:r>
              <a:rPr lang="en-US" sz="2100" dirty="0"/>
              <a:t>cash flow and profitability are threatened in a recession. Unpaid debts are more likely then. But unpaid debts are a fact of business life - the business that hasn't had any is very lucky indeed.</a:t>
            </a:r>
          </a:p>
          <a:p>
            <a:pPr marL="360363" indent="-360363">
              <a:buClr>
                <a:schemeClr val="accent6">
                  <a:lumMod val="50000"/>
                </a:schemeClr>
              </a:buClr>
              <a:buFont typeface="Wingdings 3" panose="05040102010807070707" pitchFamily="18" charset="2"/>
              <a:buChar char=""/>
            </a:pPr>
            <a:r>
              <a:rPr lang="en-US" sz="2100" dirty="0"/>
              <a:t>Some businesses are much more vulnerable than others to cash flow problems, even if they are likely to be profitable in the long run:</a:t>
            </a:r>
          </a:p>
          <a:p>
            <a:pPr marL="711200" indent="-360363">
              <a:buClr>
                <a:schemeClr val="accent6">
                  <a:lumMod val="50000"/>
                </a:schemeClr>
              </a:buClr>
              <a:buFont typeface="Arial" panose="020B0604020202020204" pitchFamily="34" charset="0"/>
              <a:buChar char="•"/>
            </a:pPr>
            <a:r>
              <a:rPr lang="en-US" sz="2100" dirty="0" smtClean="0"/>
              <a:t>New </a:t>
            </a:r>
            <a:r>
              <a:rPr lang="en-US" sz="2100" dirty="0"/>
              <a:t>businesses are likely to find that sales are slow to get started, especially if they take time to get their marketing strategies right</a:t>
            </a:r>
            <a:r>
              <a:rPr lang="en-US" sz="2100" dirty="0" smtClean="0"/>
              <a:t>.</a:t>
            </a:r>
          </a:p>
          <a:p>
            <a:pPr marL="711200" indent="-360363">
              <a:buClr>
                <a:schemeClr val="accent6">
                  <a:lumMod val="50000"/>
                </a:schemeClr>
              </a:buClr>
              <a:buFont typeface="Arial" panose="020B0604020202020204" pitchFamily="34" charset="0"/>
              <a:buChar char="•"/>
            </a:pPr>
            <a:r>
              <a:rPr lang="en-US" sz="2100" dirty="0" smtClean="0"/>
              <a:t>Makers </a:t>
            </a:r>
            <a:r>
              <a:rPr lang="en-US" sz="2100" dirty="0"/>
              <a:t>of new, technically innovative manufactured products have to invest a lot of cash up front, spending on R&amp;D and production facilities. They need substantial funds.</a:t>
            </a:r>
          </a:p>
          <a:p>
            <a:pPr marL="711200" indent="-360363">
              <a:buClr>
                <a:schemeClr val="accent6">
                  <a:lumMod val="50000"/>
                </a:schemeClr>
              </a:buClr>
              <a:buFont typeface="Arial" panose="020B0604020202020204" pitchFamily="34" charset="0"/>
              <a:buChar char="•"/>
            </a:pPr>
            <a:r>
              <a:rPr lang="en-US" sz="2100" dirty="0" smtClean="0"/>
              <a:t>Small </a:t>
            </a:r>
            <a:r>
              <a:rPr lang="en-US" sz="2100" dirty="0"/>
              <a:t>businesses, e.g. farmers that rely on a few big powerful customers like supermarkets, may face cash flow problems if they lose just one customer</a:t>
            </a:r>
            <a:r>
              <a:rPr lang="en-US" sz="2100" dirty="0" smtClean="0"/>
              <a:t>.</a:t>
            </a:r>
            <a:endParaRPr lang="en-US" sz="2100" dirty="0"/>
          </a:p>
        </p:txBody>
      </p:sp>
      <p:sp>
        <p:nvSpPr>
          <p:cNvPr id="6" name="Title 1"/>
          <p:cNvSpPr>
            <a:spLocks noGrp="1"/>
          </p:cNvSpPr>
          <p:nvPr>
            <p:ph type="title"/>
          </p:nvPr>
        </p:nvSpPr>
        <p:spPr>
          <a:xfrm>
            <a:off x="35496" y="72008"/>
            <a:ext cx="7704856" cy="548680"/>
          </a:xfrm>
        </p:spPr>
        <p:txBody>
          <a:bodyPr>
            <a:noAutofit/>
          </a:bodyPr>
          <a:lstStyle/>
          <a:p>
            <a:r>
              <a:rPr lang="en-GB" sz="4000" dirty="0" smtClean="0"/>
              <a:t>15.1 </a:t>
            </a:r>
            <a:r>
              <a:rPr lang="en-GB" sz="4000" dirty="0"/>
              <a:t>– </a:t>
            </a:r>
            <a:r>
              <a:rPr lang="en-GB" sz="4000" dirty="0" smtClean="0"/>
              <a:t>Cash Flow - Profit and Cash</a:t>
            </a:r>
            <a:endParaRPr lang="en-GB" sz="4000" dirty="0"/>
          </a:p>
        </p:txBody>
      </p:sp>
      <p:sp>
        <p:nvSpPr>
          <p:cNvPr id="5" name="Round Same Side Corner Rectangle 4">
            <a:hlinkClick r:id="" action="ppaction://noaction"/>
          </p:cNvPr>
          <p:cNvSpPr/>
          <p:nvPr/>
        </p:nvSpPr>
        <p:spPr>
          <a:xfrm>
            <a:off x="6804248"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78</a:t>
            </a:r>
            <a:endParaRPr lang="en-GB" sz="1100" b="1" dirty="0">
              <a:latin typeface="Arial" panose="020B0604020202020204" pitchFamily="34" charset="0"/>
              <a:cs typeface="Arial" panose="020B0604020202020204" pitchFamily="34" charset="0"/>
            </a:endParaRPr>
          </a:p>
        </p:txBody>
      </p:sp>
      <p:pic>
        <p:nvPicPr>
          <p:cNvPr id="82946" name="Picture 2" descr="Image result for cash flow issu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124744"/>
            <a:ext cx="1490886" cy="1725903"/>
          </a:xfrm>
          <a:prstGeom prst="rect">
            <a:avLst/>
          </a:prstGeom>
          <a:noFill/>
          <a:extLst>
            <a:ext uri="{909E8E84-426E-40DD-AFC4-6F175D3DCCD1}">
              <a14:hiddenFill xmlns:a14="http://schemas.microsoft.com/office/drawing/2010/main">
                <a:solidFill>
                  <a:srgbClr val="FFFFFF"/>
                </a:solidFill>
              </a14:hiddenFill>
            </a:ext>
          </a:extLst>
        </p:spPr>
      </p:pic>
      <p:pic>
        <p:nvPicPr>
          <p:cNvPr id="82948" name="Picture 4" descr="Image result for cash flow issue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830" t="9596" r="3316" b="16558"/>
          <a:stretch/>
        </p:blipFill>
        <p:spPr bwMode="auto">
          <a:xfrm>
            <a:off x="7380312" y="3180772"/>
            <a:ext cx="1490886" cy="968308"/>
          </a:xfrm>
          <a:prstGeom prst="rect">
            <a:avLst/>
          </a:prstGeom>
          <a:noFill/>
          <a:extLst>
            <a:ext uri="{909E8E84-426E-40DD-AFC4-6F175D3DCCD1}">
              <a14:hiddenFill xmlns:a14="http://schemas.microsoft.com/office/drawing/2010/main">
                <a:solidFill>
                  <a:srgbClr val="FFFFFF"/>
                </a:solidFill>
              </a14:hiddenFill>
            </a:ext>
          </a:extLst>
        </p:spPr>
      </p:pic>
      <p:pic>
        <p:nvPicPr>
          <p:cNvPr id="82950" name="Picture 6" descr="Image result for cash flow issu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80312" y="4509120"/>
            <a:ext cx="1490886" cy="2087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2599436"/>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58614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100" dirty="0" smtClean="0"/>
              <a:t>Cash </a:t>
            </a:r>
            <a:r>
              <a:rPr lang="en-US" sz="2100" dirty="0"/>
              <a:t>is the lifeblood of a business - you've heard this before. Businesses can go without profit for a while; some seem to be able to go without profit for a long time, as at </a:t>
            </a:r>
            <a:r>
              <a:rPr lang="en-US" sz="2100" dirty="0" err="1"/>
              <a:t>Ocado</a:t>
            </a:r>
            <a:r>
              <a:rPr lang="en-US" sz="2100" dirty="0"/>
              <a:t>. This works for as long as investors are prepared to back the business, but without cash a business will not survive indefinitely. Money in the bank is needed to pay wages, expenses and materials. Not paying wages would mean disaster; as soon as materials are not paid for suppliers will stop supplying.</a:t>
            </a:r>
          </a:p>
          <a:p>
            <a:pPr marL="360363" indent="-360363">
              <a:buClr>
                <a:schemeClr val="accent6">
                  <a:lumMod val="50000"/>
                </a:schemeClr>
              </a:buClr>
              <a:buFont typeface="Wingdings 3" panose="05040102010807070707" pitchFamily="18" charset="2"/>
              <a:buChar char=""/>
            </a:pPr>
            <a:r>
              <a:rPr lang="en-US" sz="2100" dirty="0"/>
              <a:t>If profit is invested back into a business wisely, especially if it is used in the purchase of fixed assets, then that investment should bear fruit in the future. Purchases of vehicles, of machinery, and of computer controlled systems for stock control or advanced robotic technology, should all create profit in the future, as costs are driven down and profit margins are increased. The purchase of fixed assets is not treated as a business expense in the profit and loss account, so whilst cash balances will be reduced no immediate effect on profits will be recorded</a:t>
            </a:r>
            <a:r>
              <a:rPr lang="en-US" sz="2100" dirty="0" smtClean="0"/>
              <a:t>.</a:t>
            </a:r>
            <a:endParaRPr lang="en-US" sz="2100" dirty="0"/>
          </a:p>
        </p:txBody>
      </p:sp>
      <p:sp>
        <p:nvSpPr>
          <p:cNvPr id="6" name="Title 1"/>
          <p:cNvSpPr>
            <a:spLocks noGrp="1"/>
          </p:cNvSpPr>
          <p:nvPr>
            <p:ph type="title"/>
          </p:nvPr>
        </p:nvSpPr>
        <p:spPr>
          <a:xfrm>
            <a:off x="35496" y="72008"/>
            <a:ext cx="7704856" cy="548680"/>
          </a:xfrm>
        </p:spPr>
        <p:txBody>
          <a:bodyPr>
            <a:noAutofit/>
          </a:bodyPr>
          <a:lstStyle/>
          <a:p>
            <a:r>
              <a:rPr lang="en-GB" sz="4000" dirty="0" smtClean="0"/>
              <a:t>15.1 </a:t>
            </a:r>
            <a:r>
              <a:rPr lang="en-GB" sz="4000" dirty="0"/>
              <a:t>– </a:t>
            </a:r>
            <a:r>
              <a:rPr lang="en-GB" sz="4000" dirty="0" smtClean="0"/>
              <a:t>Cash Flow - Profit and Cash</a:t>
            </a:r>
            <a:endParaRPr lang="en-GB" sz="4000" dirty="0"/>
          </a:p>
        </p:txBody>
      </p:sp>
      <p:sp>
        <p:nvSpPr>
          <p:cNvPr id="5" name="Round Same Side Corner Rectangle 4">
            <a:hlinkClick r:id="" action="ppaction://noaction"/>
          </p:cNvPr>
          <p:cNvSpPr/>
          <p:nvPr/>
        </p:nvSpPr>
        <p:spPr>
          <a:xfrm>
            <a:off x="6804248"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78</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87036187"/>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7056784" cy="550920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200" dirty="0"/>
              <a:t>You can see that the difference between cash and profit can be traced to the timing of payments. Business accounting is based on the principle that as a sale is made, it is recorded in the accounts. A sale made in the last month of a financial year, say, December, should be recorded in that financial year, but the money for payment may not be received until February, which is in the </a:t>
            </a:r>
            <a:r>
              <a:rPr lang="en-US" sz="2200" dirty="0" smtClean="0"/>
              <a:t>next </a:t>
            </a:r>
            <a:r>
              <a:rPr lang="en-US" sz="2200" dirty="0"/>
              <a:t>financial year. The assumption is that the payment will be made and contribute to profits earned in December.</a:t>
            </a:r>
          </a:p>
          <a:p>
            <a:pPr marL="360363" indent="-360363">
              <a:buClr>
                <a:schemeClr val="accent6">
                  <a:lumMod val="50000"/>
                </a:schemeClr>
              </a:buClr>
              <a:buFont typeface="Wingdings 3" panose="05040102010807070707" pitchFamily="18" charset="2"/>
              <a:buChar char=""/>
            </a:pPr>
            <a:r>
              <a:rPr lang="en-US" sz="2200" dirty="0"/>
              <a:t>The timing of payments complicates the relationship between cash and profit. Materials bought using trade credit will appear in the accounts at the time of the transaction but may not be paid for until a later period. The case study below shows how this might affect cash flow and profit. </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15.2 </a:t>
            </a:r>
            <a:r>
              <a:rPr lang="en-GB" sz="3600" dirty="0"/>
              <a:t>– </a:t>
            </a:r>
            <a:r>
              <a:rPr lang="en-GB" sz="3600" dirty="0" smtClean="0"/>
              <a:t>Cash Flow - Timings of Payments</a:t>
            </a:r>
            <a:endParaRPr lang="en-GB" sz="3600" dirty="0"/>
          </a:p>
        </p:txBody>
      </p:sp>
      <p:sp>
        <p:nvSpPr>
          <p:cNvPr id="5" name="Round Same Side Corner Rectangle 4">
            <a:hlinkClick r:id="" action="ppaction://noaction"/>
          </p:cNvPr>
          <p:cNvSpPr/>
          <p:nvPr/>
        </p:nvSpPr>
        <p:spPr>
          <a:xfrm>
            <a:off x="6804248"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79</a:t>
            </a:r>
            <a:endParaRPr lang="en-GB" sz="1100" b="1" dirty="0">
              <a:latin typeface="Arial" panose="020B0604020202020204" pitchFamily="34" charset="0"/>
              <a:cs typeface="Arial" panose="020B0604020202020204" pitchFamily="34" charset="0"/>
            </a:endParaRPr>
          </a:p>
        </p:txBody>
      </p:sp>
      <p:pic>
        <p:nvPicPr>
          <p:cNvPr id="84994" name="Picture 2" descr="Image result for payment timing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078" t="5630" r="10418" b="8798"/>
          <a:stretch/>
        </p:blipFill>
        <p:spPr bwMode="auto">
          <a:xfrm>
            <a:off x="7308304" y="2204864"/>
            <a:ext cx="1512168" cy="724137"/>
          </a:xfrm>
          <a:prstGeom prst="rect">
            <a:avLst/>
          </a:prstGeom>
          <a:noFill/>
          <a:extLst>
            <a:ext uri="{909E8E84-426E-40DD-AFC4-6F175D3DCCD1}">
              <a14:hiddenFill xmlns:a14="http://schemas.microsoft.com/office/drawing/2010/main">
                <a:solidFill>
                  <a:srgbClr val="FFFFFF"/>
                </a:solidFill>
              </a14:hiddenFill>
            </a:ext>
          </a:extLst>
        </p:spPr>
      </p:pic>
      <p:pic>
        <p:nvPicPr>
          <p:cNvPr id="84996" name="Picture 4" descr="Image result for payment timing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623" t="3771" r="7248" b="6026"/>
          <a:stretch/>
        </p:blipFill>
        <p:spPr bwMode="auto">
          <a:xfrm>
            <a:off x="7264605" y="3030040"/>
            <a:ext cx="1607040" cy="1007399"/>
          </a:xfrm>
          <a:prstGeom prst="rect">
            <a:avLst/>
          </a:prstGeom>
          <a:noFill/>
          <a:extLst>
            <a:ext uri="{909E8E84-426E-40DD-AFC4-6F175D3DCCD1}">
              <a14:hiddenFill xmlns:a14="http://schemas.microsoft.com/office/drawing/2010/main">
                <a:solidFill>
                  <a:srgbClr val="FFFFFF"/>
                </a:solidFill>
              </a14:hiddenFill>
            </a:ext>
          </a:extLst>
        </p:spPr>
      </p:pic>
      <p:pic>
        <p:nvPicPr>
          <p:cNvPr id="84998" name="Picture 6" descr="Image result for when businesses delay payment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08305" y="1125478"/>
            <a:ext cx="1563340" cy="978348"/>
          </a:xfrm>
          <a:prstGeom prst="rect">
            <a:avLst/>
          </a:prstGeom>
          <a:noFill/>
          <a:extLst>
            <a:ext uri="{909E8E84-426E-40DD-AFC4-6F175D3DCCD1}">
              <a14:hiddenFill xmlns:a14="http://schemas.microsoft.com/office/drawing/2010/main">
                <a:solidFill>
                  <a:srgbClr val="FFFFFF"/>
                </a:solidFill>
              </a14:hiddenFill>
            </a:ext>
          </a:extLst>
        </p:spPr>
      </p:pic>
      <p:pic>
        <p:nvPicPr>
          <p:cNvPr id="85002" name="Picture 10" descr="Image result for debt charg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64605" y="4147010"/>
            <a:ext cx="1607040" cy="24029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2395219"/>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2308324"/>
          </a:xfrm>
          <a:prstGeom prst="rect">
            <a:avLst/>
          </a:prstGeom>
        </p:spPr>
        <p:txBody>
          <a:bodyPr wrap="square">
            <a:spAutoFit/>
          </a:bodyPr>
          <a:lstStyle/>
          <a:p>
            <a:pPr>
              <a:buClr>
                <a:schemeClr val="accent6">
                  <a:lumMod val="50000"/>
                </a:schemeClr>
              </a:buClr>
            </a:pPr>
            <a:r>
              <a:rPr lang="en-US" sz="2400" b="1" dirty="0">
                <a:solidFill>
                  <a:srgbClr val="FF0000"/>
                </a:solidFill>
              </a:rPr>
              <a:t>Selling shoes</a:t>
            </a:r>
          </a:p>
          <a:p>
            <a:pPr marL="360363" indent="-360363">
              <a:buClr>
                <a:schemeClr val="accent6">
                  <a:lumMod val="50000"/>
                </a:schemeClr>
              </a:buClr>
              <a:buFont typeface="Wingdings 3" panose="05040102010807070707" pitchFamily="18" charset="2"/>
              <a:buChar char=""/>
            </a:pPr>
            <a:r>
              <a:rPr lang="en-US" sz="2400" dirty="0">
                <a:solidFill>
                  <a:srgbClr val="FF0000"/>
                </a:solidFill>
              </a:rPr>
              <a:t>Sole to Sole, a shoe retailer, sells in shops by card and cash (both regarded as instant receipts) and to bowling alleys, who take one month to pay. All expenses, including purchases of stock are paid for straight away. The cash flow statement for a quarterly period reveals the following</a:t>
            </a:r>
            <a:r>
              <a:rPr lang="en-US" sz="2400" dirty="0" smtClean="0">
                <a:solidFill>
                  <a:srgbClr val="FF0000"/>
                </a:solidFill>
              </a:rPr>
              <a:t>:</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15.2 </a:t>
            </a:r>
            <a:r>
              <a:rPr lang="en-GB" sz="3600" dirty="0"/>
              <a:t>– </a:t>
            </a:r>
            <a:r>
              <a:rPr lang="en-GB" sz="3600" dirty="0" smtClean="0"/>
              <a:t>Cash Flow - Timings of Payments</a:t>
            </a:r>
            <a:endParaRPr lang="en-GB" sz="3600" dirty="0"/>
          </a:p>
        </p:txBody>
      </p:sp>
      <p:sp>
        <p:nvSpPr>
          <p:cNvPr id="5" name="Round Same Side Corner Rectangle 4">
            <a:hlinkClick r:id="" action="ppaction://noaction"/>
          </p:cNvPr>
          <p:cNvSpPr/>
          <p:nvPr/>
        </p:nvSpPr>
        <p:spPr>
          <a:xfrm>
            <a:off x="6804248"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79</a:t>
            </a:r>
            <a:endParaRPr lang="en-GB" sz="11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46616489"/>
              </p:ext>
            </p:extLst>
          </p:nvPr>
        </p:nvGraphicFramePr>
        <p:xfrm>
          <a:off x="323528" y="3501008"/>
          <a:ext cx="8496945" cy="3048000"/>
        </p:xfrm>
        <a:graphic>
          <a:graphicData uri="http://schemas.openxmlformats.org/drawingml/2006/table">
            <a:tbl>
              <a:tblPr>
                <a:tableStyleId>{5C22544A-7EE6-4342-B048-85BDC9FD1C3A}</a:tableStyleId>
              </a:tblPr>
              <a:tblGrid>
                <a:gridCol w="2880320"/>
                <a:gridCol w="2088232"/>
                <a:gridCol w="2088232"/>
                <a:gridCol w="1440161"/>
              </a:tblGrid>
              <a:tr h="162820">
                <a:tc>
                  <a:txBody>
                    <a:bodyPr/>
                    <a:lstStyle/>
                    <a:p>
                      <a:pPr>
                        <a:lnSpc>
                          <a:spcPct val="100000"/>
                        </a:lnSpc>
                        <a:spcAft>
                          <a:spcPts val="0"/>
                        </a:spcAft>
                      </a:pPr>
                      <a:r>
                        <a:rPr lang="en-US" sz="2000" dirty="0">
                          <a:effectLst/>
                          <a:latin typeface="Arial" panose="020B0604020202020204" pitchFamily="34" charset="0"/>
                          <a:cs typeface="Arial" panose="020B0604020202020204" pitchFamily="34" charset="0"/>
                        </a:rPr>
                        <a:t> </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B w="12700" cap="flat" cmpd="sng" algn="ctr">
                      <a:solidFill>
                        <a:schemeClr val="tx1"/>
                      </a:solidFill>
                      <a:prstDash val="solid"/>
                      <a:round/>
                      <a:headEnd type="none" w="med" len="med"/>
                      <a:tailEnd type="none" w="med" len="med"/>
                    </a:lnB>
                  </a:tcPr>
                </a:tc>
                <a:tc>
                  <a:txBody>
                    <a:bodyPr/>
                    <a:lstStyle/>
                    <a:p>
                      <a:pPr algn="r">
                        <a:lnSpc>
                          <a:spcPct val="100000"/>
                        </a:lnSpc>
                        <a:spcAft>
                          <a:spcPts val="0"/>
                        </a:spcAft>
                      </a:pPr>
                      <a:r>
                        <a:rPr lang="en-US" sz="2000" b="1" u="none" strike="noStrike" spc="0" dirty="0">
                          <a:effectLst/>
                          <a:latin typeface="Arial" panose="020B0604020202020204" pitchFamily="34" charset="0"/>
                          <a:cs typeface="Arial" panose="020B0604020202020204" pitchFamily="34" charset="0"/>
                        </a:rPr>
                        <a:t>January</a:t>
                      </a:r>
                      <a:endParaRPr lang="en-GB" sz="200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B w="12700" cap="flat" cmpd="sng" algn="ctr">
                      <a:solidFill>
                        <a:schemeClr val="tx1"/>
                      </a:solidFill>
                      <a:prstDash val="solid"/>
                      <a:round/>
                      <a:headEnd type="none" w="med" len="med"/>
                      <a:tailEnd type="none" w="med" len="med"/>
                    </a:lnB>
                  </a:tcPr>
                </a:tc>
                <a:tc>
                  <a:txBody>
                    <a:bodyPr/>
                    <a:lstStyle/>
                    <a:p>
                      <a:pPr algn="r">
                        <a:lnSpc>
                          <a:spcPct val="100000"/>
                        </a:lnSpc>
                        <a:spcAft>
                          <a:spcPts val="0"/>
                        </a:spcAft>
                      </a:pPr>
                      <a:r>
                        <a:rPr lang="en-US" sz="2000" b="1" u="none" strike="noStrike" spc="0" dirty="0">
                          <a:effectLst/>
                          <a:latin typeface="Arial" panose="020B0604020202020204" pitchFamily="34" charset="0"/>
                          <a:cs typeface="Arial" panose="020B0604020202020204" pitchFamily="34" charset="0"/>
                        </a:rPr>
                        <a:t>February</a:t>
                      </a:r>
                      <a:endParaRPr lang="en-GB" sz="200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B w="12700" cap="flat" cmpd="sng" algn="ctr">
                      <a:solidFill>
                        <a:schemeClr val="tx1"/>
                      </a:solidFill>
                      <a:prstDash val="solid"/>
                      <a:round/>
                      <a:headEnd type="none" w="med" len="med"/>
                      <a:tailEnd type="none" w="med" len="med"/>
                    </a:lnB>
                  </a:tcPr>
                </a:tc>
                <a:tc>
                  <a:txBody>
                    <a:bodyPr/>
                    <a:lstStyle/>
                    <a:p>
                      <a:pPr marR="152400" algn="r">
                        <a:lnSpc>
                          <a:spcPct val="100000"/>
                        </a:lnSpc>
                        <a:spcAft>
                          <a:spcPts val="0"/>
                        </a:spcAft>
                      </a:pPr>
                      <a:r>
                        <a:rPr lang="en-US" sz="2000" b="1" u="none" strike="noStrike" spc="0" dirty="0">
                          <a:effectLst/>
                          <a:latin typeface="Arial" panose="020B0604020202020204" pitchFamily="34" charset="0"/>
                          <a:cs typeface="Arial" panose="020B0604020202020204" pitchFamily="34" charset="0"/>
                        </a:rPr>
                        <a:t>March</a:t>
                      </a:r>
                      <a:endParaRPr lang="en-GB" sz="200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B w="12700" cap="flat" cmpd="sng" algn="ctr">
                      <a:solidFill>
                        <a:schemeClr val="tx1"/>
                      </a:solidFill>
                      <a:prstDash val="solid"/>
                      <a:round/>
                      <a:headEnd type="none" w="med" len="med"/>
                      <a:tailEnd type="none" w="med" len="med"/>
                    </a:lnB>
                  </a:tcPr>
                </a:tc>
              </a:tr>
              <a:tr h="173201">
                <a:tc>
                  <a:txBody>
                    <a:bodyPr/>
                    <a:lstStyle/>
                    <a:p>
                      <a:pPr>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Cash Sales</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c>
                  <a:txBody>
                    <a:bodyPr/>
                    <a:lstStyle/>
                    <a:p>
                      <a:pPr algn="r">
                        <a:lnSpc>
                          <a:spcPct val="100000"/>
                        </a:lnSpc>
                        <a:spcAft>
                          <a:spcPts val="0"/>
                        </a:spcAft>
                      </a:pPr>
                      <a:r>
                        <a:rPr lang="en-US" sz="2000" u="none" strike="noStrike" spc="0">
                          <a:effectLst/>
                          <a:latin typeface="Arial" panose="020B0604020202020204" pitchFamily="34" charset="0"/>
                          <a:cs typeface="Arial" panose="020B0604020202020204" pitchFamily="34" charset="0"/>
                        </a:rPr>
                        <a:t>£5,000</a:t>
                      </a:r>
                      <a:endParaRPr lang="en-GB" sz="20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c>
                  <a:txBody>
                    <a:bodyPr/>
                    <a:lstStyle/>
                    <a:p>
                      <a:pPr algn="r">
                        <a:lnSpc>
                          <a:spcPct val="100000"/>
                        </a:lnSpc>
                        <a:spcAft>
                          <a:spcPts val="0"/>
                        </a:spcAft>
                      </a:pPr>
                      <a:r>
                        <a:rPr lang="en-US" sz="2000" u="none" strike="noStrike" spc="0">
                          <a:effectLst/>
                          <a:latin typeface="Arial" panose="020B0604020202020204" pitchFamily="34" charset="0"/>
                          <a:cs typeface="Arial" panose="020B0604020202020204" pitchFamily="34" charset="0"/>
                        </a:rPr>
                        <a:t>£6,000</a:t>
                      </a:r>
                      <a:endParaRPr lang="en-GB" sz="20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c>
                  <a:txBody>
                    <a:bodyPr/>
                    <a:lstStyle/>
                    <a:p>
                      <a:pPr marR="152400" algn="r">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£7,000</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r>
              <a:tr h="173201">
                <a:tc>
                  <a:txBody>
                    <a:bodyPr/>
                    <a:lstStyle/>
                    <a:p>
                      <a:pPr>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Credit sales receipts</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algn="r">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£7,000</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algn="r">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£5,000</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marR="152400" algn="r">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£6,000</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r>
              <a:tr h="199427">
                <a:tc>
                  <a:txBody>
                    <a:bodyPr/>
                    <a:lstStyle/>
                    <a:p>
                      <a:pPr>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Total</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algn="r">
                        <a:lnSpc>
                          <a:spcPct val="100000"/>
                        </a:lnSpc>
                        <a:spcAft>
                          <a:spcPts val="0"/>
                        </a:spcAft>
                      </a:pPr>
                      <a:r>
                        <a:rPr lang="en-US" sz="2000" u="none" strike="noStrike" spc="0">
                          <a:effectLst/>
                          <a:latin typeface="Arial" panose="020B0604020202020204" pitchFamily="34" charset="0"/>
                          <a:cs typeface="Arial" panose="020B0604020202020204" pitchFamily="34" charset="0"/>
                        </a:rPr>
                        <a:t>£12,000</a:t>
                      </a:r>
                      <a:endParaRPr lang="en-GB" sz="20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algn="r">
                        <a:lnSpc>
                          <a:spcPct val="100000"/>
                        </a:lnSpc>
                        <a:spcAft>
                          <a:spcPts val="0"/>
                        </a:spcAft>
                      </a:pPr>
                      <a:r>
                        <a:rPr lang="en-US" sz="2000" u="none" strike="noStrike" spc="0">
                          <a:effectLst/>
                          <a:latin typeface="Arial" panose="020B0604020202020204" pitchFamily="34" charset="0"/>
                          <a:cs typeface="Arial" panose="020B0604020202020204" pitchFamily="34" charset="0"/>
                        </a:rPr>
                        <a:t>£11,000</a:t>
                      </a:r>
                      <a:endParaRPr lang="en-GB" sz="20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marR="152400" algn="r">
                        <a:lnSpc>
                          <a:spcPct val="100000"/>
                        </a:lnSpc>
                        <a:spcAft>
                          <a:spcPts val="0"/>
                        </a:spcAft>
                      </a:pPr>
                      <a:r>
                        <a:rPr lang="en-US" sz="2000" u="none" strike="noStrike" spc="0">
                          <a:effectLst/>
                          <a:latin typeface="Arial" panose="020B0604020202020204" pitchFamily="34" charset="0"/>
                          <a:cs typeface="Arial" panose="020B0604020202020204" pitchFamily="34" charset="0"/>
                        </a:rPr>
                        <a:t>£13,000</a:t>
                      </a:r>
                      <a:endParaRPr lang="en-GB" sz="20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r>
              <a:tr h="180850">
                <a:tc gridSpan="4">
                  <a:txBody>
                    <a:bodyPr/>
                    <a:lstStyle/>
                    <a:p>
                      <a:pPr algn="l">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Expenses</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c hMerge="1">
                  <a:txBody>
                    <a:bodyPr/>
                    <a:lstStyle/>
                    <a:p>
                      <a:endParaRPr lang="en-GB"/>
                    </a:p>
                  </a:txBody>
                  <a:tcPr/>
                </a:tc>
                <a:tc hMerge="1">
                  <a:txBody>
                    <a:bodyPr/>
                    <a:lstStyle/>
                    <a:p>
                      <a:endParaRPr lang="en-GB"/>
                    </a:p>
                  </a:txBody>
                  <a:tcPr/>
                </a:tc>
                <a:tc hMerge="1">
                  <a:txBody>
                    <a:bodyPr/>
                    <a:lstStyle/>
                    <a:p>
                      <a:endParaRPr lang="en-GB"/>
                    </a:p>
                  </a:txBody>
                  <a:tcPr/>
                </a:tc>
              </a:tr>
              <a:tr h="138779">
                <a:tc>
                  <a:txBody>
                    <a:bodyPr/>
                    <a:lstStyle/>
                    <a:p>
                      <a:pPr>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Purchases</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c>
                  <a:txBody>
                    <a:bodyPr/>
                    <a:lstStyle/>
                    <a:p>
                      <a:pPr marR="393700" algn="r">
                        <a:lnSpc>
                          <a:spcPct val="100000"/>
                        </a:lnSpc>
                        <a:spcAft>
                          <a:spcPts val="0"/>
                        </a:spcAft>
                      </a:pPr>
                      <a:r>
                        <a:rPr lang="en-US" sz="2000" u="none" strike="noStrike" spc="0" dirty="0" smtClean="0">
                          <a:effectLst/>
                          <a:latin typeface="Arial" panose="020B0604020202020204" pitchFamily="34" charset="0"/>
                          <a:cs typeface="Arial" panose="020B0604020202020204" pitchFamily="34" charset="0"/>
                        </a:rPr>
                        <a:t>4,000</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c>
                  <a:txBody>
                    <a:bodyPr/>
                    <a:lstStyle/>
                    <a:p>
                      <a:pPr algn="r">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3,500</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c>
                  <a:txBody>
                    <a:bodyPr/>
                    <a:lstStyle/>
                    <a:p>
                      <a:pPr marR="152400" algn="r">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4,500</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r>
              <a:tr h="146975">
                <a:tc>
                  <a:txBody>
                    <a:bodyPr/>
                    <a:lstStyle/>
                    <a:p>
                      <a:pPr>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Wages</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algn="r">
                        <a:lnSpc>
                          <a:spcPct val="100000"/>
                        </a:lnSpc>
                        <a:spcAft>
                          <a:spcPts val="0"/>
                        </a:spcAft>
                      </a:pPr>
                      <a:r>
                        <a:rPr lang="en-US" sz="2000" u="none" strike="noStrike" spc="0">
                          <a:effectLst/>
                          <a:latin typeface="Arial" panose="020B0604020202020204" pitchFamily="34" charset="0"/>
                          <a:cs typeface="Arial" panose="020B0604020202020204" pitchFamily="34" charset="0"/>
                        </a:rPr>
                        <a:t>2,000</a:t>
                      </a:r>
                      <a:endParaRPr lang="en-GB" sz="20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c>
                  <a:txBody>
                    <a:bodyPr/>
                    <a:lstStyle/>
                    <a:p>
                      <a:pPr algn="r">
                        <a:lnSpc>
                          <a:spcPct val="100000"/>
                        </a:lnSpc>
                        <a:spcAft>
                          <a:spcPts val="0"/>
                        </a:spcAft>
                      </a:pPr>
                      <a:r>
                        <a:rPr lang="en-US" sz="2000" u="none" strike="noStrike" spc="0">
                          <a:effectLst/>
                          <a:latin typeface="Arial" panose="020B0604020202020204" pitchFamily="34" charset="0"/>
                          <a:cs typeface="Arial" panose="020B0604020202020204" pitchFamily="34" charset="0"/>
                        </a:rPr>
                        <a:t>2,000</a:t>
                      </a:r>
                      <a:endParaRPr lang="en-GB" sz="20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c>
                  <a:txBody>
                    <a:bodyPr/>
                    <a:lstStyle/>
                    <a:p>
                      <a:pPr marR="152400" algn="r">
                        <a:lnSpc>
                          <a:spcPct val="100000"/>
                        </a:lnSpc>
                        <a:spcAft>
                          <a:spcPts val="0"/>
                        </a:spcAft>
                      </a:pPr>
                      <a:r>
                        <a:rPr lang="en-US" sz="2000" u="none" strike="noStrike" spc="0">
                          <a:effectLst/>
                          <a:latin typeface="Arial" panose="020B0604020202020204" pitchFamily="34" charset="0"/>
                          <a:cs typeface="Arial" panose="020B0604020202020204" pitchFamily="34" charset="0"/>
                        </a:rPr>
                        <a:t>2,000</a:t>
                      </a:r>
                      <a:endParaRPr lang="en-GB" sz="20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r>
              <a:tr h="170469">
                <a:tc>
                  <a:txBody>
                    <a:bodyPr/>
                    <a:lstStyle/>
                    <a:p>
                      <a:pPr>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Other expenses</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algn="r">
                        <a:lnSpc>
                          <a:spcPct val="100000"/>
                        </a:lnSpc>
                        <a:spcAft>
                          <a:spcPts val="0"/>
                        </a:spcAft>
                      </a:pPr>
                      <a:r>
                        <a:rPr lang="en-US" sz="2000" u="none" strike="noStrike" spc="0">
                          <a:effectLst/>
                          <a:latin typeface="Arial" panose="020B0604020202020204" pitchFamily="34" charset="0"/>
                          <a:cs typeface="Arial" panose="020B0604020202020204" pitchFamily="34" charset="0"/>
                        </a:rPr>
                        <a:t>1,000</a:t>
                      </a:r>
                      <a:endParaRPr lang="en-GB" sz="20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algn="r">
                        <a:lnSpc>
                          <a:spcPct val="100000"/>
                        </a:lnSpc>
                        <a:spcAft>
                          <a:spcPts val="0"/>
                        </a:spcAft>
                      </a:pPr>
                      <a:r>
                        <a:rPr lang="en-US" sz="2000" u="none" strike="noStrike" spc="0">
                          <a:effectLst/>
                          <a:latin typeface="Arial" panose="020B0604020202020204" pitchFamily="34" charset="0"/>
                          <a:cs typeface="Arial" panose="020B0604020202020204" pitchFamily="34" charset="0"/>
                        </a:rPr>
                        <a:t>1,000</a:t>
                      </a:r>
                      <a:endParaRPr lang="en-GB" sz="20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marR="152400" algn="r">
                        <a:lnSpc>
                          <a:spcPct val="100000"/>
                        </a:lnSpc>
                        <a:spcAft>
                          <a:spcPts val="0"/>
                        </a:spcAft>
                      </a:pPr>
                      <a:r>
                        <a:rPr lang="en-US" sz="2000" u="none" strike="noStrike" spc="0">
                          <a:effectLst/>
                          <a:latin typeface="Arial" panose="020B0604020202020204" pitchFamily="34" charset="0"/>
                          <a:cs typeface="Arial" panose="020B0604020202020204" pitchFamily="34" charset="0"/>
                        </a:rPr>
                        <a:t>1,000</a:t>
                      </a:r>
                      <a:endParaRPr lang="en-GB" sz="20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r>
              <a:tr h="199427">
                <a:tc>
                  <a:txBody>
                    <a:bodyPr/>
                    <a:lstStyle/>
                    <a:p>
                      <a:pPr>
                        <a:lnSpc>
                          <a:spcPct val="100000"/>
                        </a:lnSpc>
                        <a:spcAft>
                          <a:spcPts val="0"/>
                        </a:spcAft>
                      </a:pPr>
                      <a:r>
                        <a:rPr lang="en-US" sz="2000" dirty="0">
                          <a:effectLst/>
                          <a:latin typeface="Arial" panose="020B0604020202020204" pitchFamily="34" charset="0"/>
                          <a:cs typeface="Arial" panose="020B0604020202020204" pitchFamily="34" charset="0"/>
                        </a:rPr>
                        <a:t> </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B w="12700" cap="flat" cmpd="sng" algn="ctr">
                      <a:solidFill>
                        <a:schemeClr val="tx1"/>
                      </a:solidFill>
                      <a:prstDash val="solid"/>
                      <a:round/>
                      <a:headEnd type="none" w="med" len="med"/>
                      <a:tailEnd type="none" w="med" len="med"/>
                    </a:lnB>
                  </a:tcPr>
                </a:tc>
                <a:tc>
                  <a:txBody>
                    <a:bodyPr/>
                    <a:lstStyle/>
                    <a:p>
                      <a:pPr algn="r">
                        <a:lnSpc>
                          <a:spcPct val="100000"/>
                        </a:lnSpc>
                        <a:spcAft>
                          <a:spcPts val="0"/>
                        </a:spcAft>
                      </a:pPr>
                      <a:r>
                        <a:rPr lang="en-US" sz="2000" u="none" strike="noStrike" spc="0">
                          <a:effectLst/>
                          <a:latin typeface="Arial" panose="020B0604020202020204" pitchFamily="34" charset="0"/>
                          <a:cs typeface="Arial" panose="020B0604020202020204" pitchFamily="34" charset="0"/>
                        </a:rPr>
                        <a:t>7,000</a:t>
                      </a:r>
                      <a:endParaRPr lang="en-GB" sz="20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B w="12700" cap="flat" cmpd="sng" algn="ctr">
                      <a:solidFill>
                        <a:schemeClr val="tx1"/>
                      </a:solidFill>
                      <a:prstDash val="solid"/>
                      <a:round/>
                      <a:headEnd type="none" w="med" len="med"/>
                      <a:tailEnd type="none" w="med" len="med"/>
                    </a:lnB>
                  </a:tcPr>
                </a:tc>
                <a:tc>
                  <a:txBody>
                    <a:bodyPr/>
                    <a:lstStyle/>
                    <a:p>
                      <a:pPr algn="r">
                        <a:lnSpc>
                          <a:spcPct val="100000"/>
                        </a:lnSpc>
                        <a:spcAft>
                          <a:spcPts val="0"/>
                        </a:spcAft>
                      </a:pPr>
                      <a:r>
                        <a:rPr lang="en-US" sz="2000" u="none" strike="noStrike" spc="0">
                          <a:effectLst/>
                          <a:latin typeface="Arial" panose="020B0604020202020204" pitchFamily="34" charset="0"/>
                          <a:cs typeface="Arial" panose="020B0604020202020204" pitchFamily="34" charset="0"/>
                        </a:rPr>
                        <a:t>6,500</a:t>
                      </a:r>
                      <a:endParaRPr lang="en-GB" sz="20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B w="12700" cap="flat" cmpd="sng" algn="ctr">
                      <a:solidFill>
                        <a:schemeClr val="tx1"/>
                      </a:solidFill>
                      <a:prstDash val="solid"/>
                      <a:round/>
                      <a:headEnd type="none" w="med" len="med"/>
                      <a:tailEnd type="none" w="med" len="med"/>
                    </a:lnB>
                  </a:tcPr>
                </a:tc>
                <a:tc>
                  <a:txBody>
                    <a:bodyPr/>
                    <a:lstStyle/>
                    <a:p>
                      <a:pPr marR="152400" algn="r">
                        <a:lnSpc>
                          <a:spcPct val="100000"/>
                        </a:lnSpc>
                        <a:spcAft>
                          <a:spcPts val="0"/>
                        </a:spcAft>
                      </a:pPr>
                      <a:r>
                        <a:rPr lang="en-US" sz="2000" u="none" strike="noStrike" spc="0">
                          <a:effectLst/>
                          <a:latin typeface="Arial" panose="020B0604020202020204" pitchFamily="34" charset="0"/>
                          <a:cs typeface="Arial" panose="020B0604020202020204" pitchFamily="34" charset="0"/>
                        </a:rPr>
                        <a:t>7,500</a:t>
                      </a:r>
                      <a:endParaRPr lang="en-GB" sz="20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B w="12700" cap="flat" cmpd="sng" algn="ctr">
                      <a:solidFill>
                        <a:schemeClr val="tx1"/>
                      </a:solidFill>
                      <a:prstDash val="solid"/>
                      <a:round/>
                      <a:headEnd type="none" w="med" len="med"/>
                      <a:tailEnd type="none" w="med" len="med"/>
                    </a:lnB>
                  </a:tcPr>
                </a:tc>
              </a:tr>
              <a:tr h="175933">
                <a:tc>
                  <a:txBody>
                    <a:bodyPr/>
                    <a:lstStyle/>
                    <a:p>
                      <a:pPr>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Total Cash Flow</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c>
                  <a:txBody>
                    <a:bodyPr/>
                    <a:lstStyle/>
                    <a:p>
                      <a:pPr algn="r">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5,000</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c>
                  <a:txBody>
                    <a:bodyPr/>
                    <a:lstStyle/>
                    <a:p>
                      <a:pPr algn="r">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4,500</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c>
                  <a:txBody>
                    <a:bodyPr/>
                    <a:lstStyle/>
                    <a:p>
                      <a:pPr marR="152400" algn="r">
                        <a:lnSpc>
                          <a:spcPct val="100000"/>
                        </a:lnSpc>
                        <a:spcAft>
                          <a:spcPts val="0"/>
                        </a:spcAft>
                      </a:pPr>
                      <a:r>
                        <a:rPr lang="en-US" sz="2000" u="none" strike="noStrike" spc="0" dirty="0">
                          <a:effectLst/>
                          <a:latin typeface="Arial" panose="020B0604020202020204" pitchFamily="34" charset="0"/>
                          <a:cs typeface="Arial" panose="020B0604020202020204" pitchFamily="34" charset="0"/>
                        </a:rPr>
                        <a:t>(a)</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54516659"/>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4005064"/>
            <a:ext cx="8640960" cy="2723823"/>
          </a:xfrm>
          <a:prstGeom prst="rect">
            <a:avLst/>
          </a:prstGeom>
        </p:spPr>
        <p:txBody>
          <a:bodyPr wrap="square">
            <a:spAutoFit/>
          </a:bodyPr>
          <a:lstStyle/>
          <a:p>
            <a:pPr>
              <a:buClr>
                <a:schemeClr val="accent6">
                  <a:lumMod val="50000"/>
                </a:schemeClr>
              </a:buClr>
            </a:pPr>
            <a:r>
              <a:rPr lang="en-US" sz="1900" b="1" dirty="0" smtClean="0">
                <a:solidFill>
                  <a:srgbClr val="FF0000"/>
                </a:solidFill>
              </a:rPr>
              <a:t>Questions</a:t>
            </a:r>
            <a:endParaRPr lang="en-US" sz="1900" b="1" dirty="0">
              <a:solidFill>
                <a:srgbClr val="FF0000"/>
              </a:solidFill>
            </a:endParaRPr>
          </a:p>
          <a:p>
            <a:pPr marL="360363" indent="-360363">
              <a:buClr>
                <a:schemeClr val="accent6">
                  <a:lumMod val="50000"/>
                </a:schemeClr>
              </a:buClr>
              <a:buFont typeface="+mj-lt"/>
              <a:buAutoNum type="arabicPeriod"/>
            </a:pPr>
            <a:r>
              <a:rPr lang="en-US" sz="1900" dirty="0" smtClean="0">
                <a:solidFill>
                  <a:srgbClr val="FF0000"/>
                </a:solidFill>
              </a:rPr>
              <a:t>Calculate </a:t>
            </a:r>
            <a:r>
              <a:rPr lang="en-US" sz="1900" dirty="0">
                <a:solidFill>
                  <a:srgbClr val="FF0000"/>
                </a:solidFill>
              </a:rPr>
              <a:t>the cash flow figure at (a) for March</a:t>
            </a:r>
          </a:p>
          <a:p>
            <a:pPr marL="360363" indent="-360363">
              <a:buClr>
                <a:schemeClr val="accent6">
                  <a:lumMod val="50000"/>
                </a:schemeClr>
              </a:buClr>
              <a:buFont typeface="+mj-lt"/>
              <a:buAutoNum type="arabicPeriod"/>
            </a:pPr>
            <a:r>
              <a:rPr lang="en-US" sz="1900" dirty="0" smtClean="0">
                <a:solidFill>
                  <a:srgbClr val="FF0000"/>
                </a:solidFill>
              </a:rPr>
              <a:t>Calculate </a:t>
            </a:r>
            <a:r>
              <a:rPr lang="en-US" sz="1900" dirty="0">
                <a:solidFill>
                  <a:srgbClr val="FF0000"/>
                </a:solidFill>
              </a:rPr>
              <a:t>the total cash flow for the 3 month period. Show your workings.</a:t>
            </a:r>
          </a:p>
          <a:p>
            <a:pPr marL="360363" indent="-360363">
              <a:buClr>
                <a:schemeClr val="accent6">
                  <a:lumMod val="50000"/>
                </a:schemeClr>
              </a:buClr>
              <a:buFont typeface="+mj-lt"/>
              <a:buAutoNum type="arabicPeriod"/>
            </a:pPr>
            <a:r>
              <a:rPr lang="en-US" sz="1900" dirty="0" smtClean="0">
                <a:solidFill>
                  <a:srgbClr val="FF0000"/>
                </a:solidFill>
              </a:rPr>
              <a:t>The </a:t>
            </a:r>
            <a:r>
              <a:rPr lang="en-US" sz="1900" dirty="0">
                <a:solidFill>
                  <a:srgbClr val="FF0000"/>
                </a:solidFill>
              </a:rPr>
              <a:t>credit sales for March were £8,000. Calculate the profit for the 3 month period. Show your workings.</a:t>
            </a:r>
          </a:p>
          <a:p>
            <a:pPr marL="360363" indent="-360363">
              <a:buClr>
                <a:schemeClr val="accent6">
                  <a:lumMod val="50000"/>
                </a:schemeClr>
              </a:buClr>
              <a:buFont typeface="+mj-lt"/>
              <a:buAutoNum type="arabicPeriod"/>
            </a:pPr>
            <a:r>
              <a:rPr lang="en-US" sz="1900" dirty="0" smtClean="0">
                <a:solidFill>
                  <a:srgbClr val="FF0000"/>
                </a:solidFill>
              </a:rPr>
              <a:t>Why </a:t>
            </a:r>
            <a:r>
              <a:rPr lang="en-US" sz="1900" dirty="0">
                <a:solidFill>
                  <a:srgbClr val="FF0000"/>
                </a:solidFill>
              </a:rPr>
              <a:t>is there a difference between the profit figure and the net cash flow?</a:t>
            </a:r>
          </a:p>
          <a:p>
            <a:pPr marL="360363" indent="-360363">
              <a:buClr>
                <a:schemeClr val="accent6">
                  <a:lumMod val="50000"/>
                </a:schemeClr>
              </a:buClr>
              <a:buFont typeface="+mj-lt"/>
              <a:buAutoNum type="arabicPeriod"/>
            </a:pPr>
            <a:r>
              <a:rPr lang="en-US" sz="1900" dirty="0" smtClean="0">
                <a:solidFill>
                  <a:srgbClr val="FF0000"/>
                </a:solidFill>
              </a:rPr>
              <a:t>If </a:t>
            </a:r>
            <a:r>
              <a:rPr lang="en-US" sz="1900" dirty="0">
                <a:solidFill>
                  <a:srgbClr val="FF0000"/>
                </a:solidFill>
              </a:rPr>
              <a:t>the owner had injected another £5,000 into the business in January how much would the difference be between net cash flow and profit? Show your workings</a:t>
            </a:r>
            <a:r>
              <a:rPr lang="en-US" sz="1900" dirty="0" smtClean="0">
                <a:solidFill>
                  <a:srgbClr val="FF0000"/>
                </a:solidFill>
              </a:rPr>
              <a:t>.</a:t>
            </a:r>
            <a:endParaRPr lang="en-US" sz="19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600" dirty="0" smtClean="0"/>
              <a:t>15.2 </a:t>
            </a:r>
            <a:r>
              <a:rPr lang="en-GB" sz="3600" dirty="0"/>
              <a:t>– </a:t>
            </a:r>
            <a:r>
              <a:rPr lang="en-GB" sz="3600" dirty="0" smtClean="0"/>
              <a:t>Cash Flow - Timings of Payments</a:t>
            </a:r>
            <a:endParaRPr lang="en-GB" sz="3600" dirty="0"/>
          </a:p>
        </p:txBody>
      </p:sp>
      <p:sp>
        <p:nvSpPr>
          <p:cNvPr id="5" name="Round Same Side Corner Rectangle 4">
            <a:hlinkClick r:id="" action="ppaction://noaction"/>
          </p:cNvPr>
          <p:cNvSpPr/>
          <p:nvPr/>
        </p:nvSpPr>
        <p:spPr>
          <a:xfrm>
            <a:off x="6804248"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79</a:t>
            </a:r>
            <a:endParaRPr lang="en-GB" sz="1100" b="1"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363729363"/>
              </p:ext>
            </p:extLst>
          </p:nvPr>
        </p:nvGraphicFramePr>
        <p:xfrm>
          <a:off x="323528" y="1124744"/>
          <a:ext cx="8496945" cy="2895600"/>
        </p:xfrm>
        <a:graphic>
          <a:graphicData uri="http://schemas.openxmlformats.org/drawingml/2006/table">
            <a:tbl>
              <a:tblPr>
                <a:tableStyleId>{5C22544A-7EE6-4342-B048-85BDC9FD1C3A}</a:tableStyleId>
              </a:tblPr>
              <a:tblGrid>
                <a:gridCol w="2880320"/>
                <a:gridCol w="2088232"/>
                <a:gridCol w="2088232"/>
                <a:gridCol w="1440161"/>
              </a:tblGrid>
              <a:tr h="162820">
                <a:tc>
                  <a:txBody>
                    <a:bodyPr/>
                    <a:lstStyle/>
                    <a:p>
                      <a:pPr>
                        <a:lnSpc>
                          <a:spcPct val="100000"/>
                        </a:lnSpc>
                        <a:spcAft>
                          <a:spcPts val="0"/>
                        </a:spcAft>
                      </a:pPr>
                      <a:r>
                        <a:rPr lang="en-US" sz="1900" dirty="0">
                          <a:effectLst/>
                          <a:latin typeface="Arial" panose="020B0604020202020204" pitchFamily="34" charset="0"/>
                          <a:cs typeface="Arial" panose="020B0604020202020204" pitchFamily="34" charset="0"/>
                        </a:rPr>
                        <a:t> </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B w="12700" cap="flat" cmpd="sng" algn="ctr">
                      <a:solidFill>
                        <a:schemeClr val="tx1"/>
                      </a:solidFill>
                      <a:prstDash val="solid"/>
                      <a:round/>
                      <a:headEnd type="none" w="med" len="med"/>
                      <a:tailEnd type="none" w="med" len="med"/>
                    </a:lnB>
                  </a:tcPr>
                </a:tc>
                <a:tc>
                  <a:txBody>
                    <a:bodyPr/>
                    <a:lstStyle/>
                    <a:p>
                      <a:pPr algn="r">
                        <a:lnSpc>
                          <a:spcPct val="100000"/>
                        </a:lnSpc>
                        <a:spcAft>
                          <a:spcPts val="0"/>
                        </a:spcAft>
                      </a:pPr>
                      <a:r>
                        <a:rPr lang="en-US" sz="1900" b="1" u="none" strike="noStrike" spc="0" dirty="0">
                          <a:effectLst/>
                          <a:latin typeface="Arial" panose="020B0604020202020204" pitchFamily="34" charset="0"/>
                          <a:cs typeface="Arial" panose="020B0604020202020204" pitchFamily="34" charset="0"/>
                        </a:rPr>
                        <a:t>January</a:t>
                      </a:r>
                      <a:endParaRPr lang="en-GB" sz="190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B w="12700" cap="flat" cmpd="sng" algn="ctr">
                      <a:solidFill>
                        <a:schemeClr val="tx1"/>
                      </a:solidFill>
                      <a:prstDash val="solid"/>
                      <a:round/>
                      <a:headEnd type="none" w="med" len="med"/>
                      <a:tailEnd type="none" w="med" len="med"/>
                    </a:lnB>
                  </a:tcPr>
                </a:tc>
                <a:tc>
                  <a:txBody>
                    <a:bodyPr/>
                    <a:lstStyle/>
                    <a:p>
                      <a:pPr algn="r">
                        <a:lnSpc>
                          <a:spcPct val="100000"/>
                        </a:lnSpc>
                        <a:spcAft>
                          <a:spcPts val="0"/>
                        </a:spcAft>
                      </a:pPr>
                      <a:r>
                        <a:rPr lang="en-US" sz="1900" b="1" u="none" strike="noStrike" spc="0" dirty="0">
                          <a:effectLst/>
                          <a:latin typeface="Arial" panose="020B0604020202020204" pitchFamily="34" charset="0"/>
                          <a:cs typeface="Arial" panose="020B0604020202020204" pitchFamily="34" charset="0"/>
                        </a:rPr>
                        <a:t>February</a:t>
                      </a:r>
                      <a:endParaRPr lang="en-GB" sz="190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B w="12700" cap="flat" cmpd="sng" algn="ctr">
                      <a:solidFill>
                        <a:schemeClr val="tx1"/>
                      </a:solidFill>
                      <a:prstDash val="solid"/>
                      <a:round/>
                      <a:headEnd type="none" w="med" len="med"/>
                      <a:tailEnd type="none" w="med" len="med"/>
                    </a:lnB>
                  </a:tcPr>
                </a:tc>
                <a:tc>
                  <a:txBody>
                    <a:bodyPr/>
                    <a:lstStyle/>
                    <a:p>
                      <a:pPr marR="152400" algn="r">
                        <a:lnSpc>
                          <a:spcPct val="100000"/>
                        </a:lnSpc>
                        <a:spcAft>
                          <a:spcPts val="0"/>
                        </a:spcAft>
                      </a:pPr>
                      <a:r>
                        <a:rPr lang="en-US" sz="1900" b="1" u="none" strike="noStrike" spc="0" dirty="0">
                          <a:effectLst/>
                          <a:latin typeface="Arial" panose="020B0604020202020204" pitchFamily="34" charset="0"/>
                          <a:cs typeface="Arial" panose="020B0604020202020204" pitchFamily="34" charset="0"/>
                        </a:rPr>
                        <a:t>March</a:t>
                      </a:r>
                      <a:endParaRPr lang="en-GB" sz="190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B w="12700" cap="flat" cmpd="sng" algn="ctr">
                      <a:solidFill>
                        <a:schemeClr val="tx1"/>
                      </a:solidFill>
                      <a:prstDash val="solid"/>
                      <a:round/>
                      <a:headEnd type="none" w="med" len="med"/>
                      <a:tailEnd type="none" w="med" len="med"/>
                    </a:lnB>
                  </a:tcPr>
                </a:tc>
              </a:tr>
              <a:tr h="173201">
                <a:tc>
                  <a:txBody>
                    <a:bodyPr/>
                    <a:lstStyle/>
                    <a:p>
                      <a:pPr>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Cash Sales</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c>
                  <a:txBody>
                    <a:bodyPr/>
                    <a:lstStyle/>
                    <a:p>
                      <a:pPr algn="r">
                        <a:lnSpc>
                          <a:spcPct val="100000"/>
                        </a:lnSpc>
                        <a:spcAft>
                          <a:spcPts val="0"/>
                        </a:spcAft>
                      </a:pPr>
                      <a:r>
                        <a:rPr lang="en-US" sz="1900" u="none" strike="noStrike" spc="0">
                          <a:effectLst/>
                          <a:latin typeface="Arial" panose="020B0604020202020204" pitchFamily="34" charset="0"/>
                          <a:cs typeface="Arial" panose="020B0604020202020204" pitchFamily="34" charset="0"/>
                        </a:rPr>
                        <a:t>£5,000</a:t>
                      </a:r>
                      <a:endParaRPr lang="en-GB" sz="19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c>
                  <a:txBody>
                    <a:bodyPr/>
                    <a:lstStyle/>
                    <a:p>
                      <a:pPr algn="r">
                        <a:lnSpc>
                          <a:spcPct val="100000"/>
                        </a:lnSpc>
                        <a:spcAft>
                          <a:spcPts val="0"/>
                        </a:spcAft>
                      </a:pPr>
                      <a:r>
                        <a:rPr lang="en-US" sz="1900" u="none" strike="noStrike" spc="0">
                          <a:effectLst/>
                          <a:latin typeface="Arial" panose="020B0604020202020204" pitchFamily="34" charset="0"/>
                          <a:cs typeface="Arial" panose="020B0604020202020204" pitchFamily="34" charset="0"/>
                        </a:rPr>
                        <a:t>£6,000</a:t>
                      </a:r>
                      <a:endParaRPr lang="en-GB" sz="19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c>
                  <a:txBody>
                    <a:bodyPr/>
                    <a:lstStyle/>
                    <a:p>
                      <a:pPr marR="152400" algn="r">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£7,000</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r>
              <a:tr h="173201">
                <a:tc>
                  <a:txBody>
                    <a:bodyPr/>
                    <a:lstStyle/>
                    <a:p>
                      <a:pPr>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Credit sales receipts</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algn="r">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£7,000</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algn="r">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£5,000</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marR="152400" algn="r">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£6,000</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r>
              <a:tr h="199427">
                <a:tc>
                  <a:txBody>
                    <a:bodyPr/>
                    <a:lstStyle/>
                    <a:p>
                      <a:pPr>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Total</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algn="r">
                        <a:lnSpc>
                          <a:spcPct val="100000"/>
                        </a:lnSpc>
                        <a:spcAft>
                          <a:spcPts val="0"/>
                        </a:spcAft>
                      </a:pPr>
                      <a:r>
                        <a:rPr lang="en-US" sz="1900" u="none" strike="noStrike" spc="0">
                          <a:effectLst/>
                          <a:latin typeface="Arial" panose="020B0604020202020204" pitchFamily="34" charset="0"/>
                          <a:cs typeface="Arial" panose="020B0604020202020204" pitchFamily="34" charset="0"/>
                        </a:rPr>
                        <a:t>£12,000</a:t>
                      </a:r>
                      <a:endParaRPr lang="en-GB" sz="19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algn="r">
                        <a:lnSpc>
                          <a:spcPct val="100000"/>
                        </a:lnSpc>
                        <a:spcAft>
                          <a:spcPts val="0"/>
                        </a:spcAft>
                      </a:pPr>
                      <a:r>
                        <a:rPr lang="en-US" sz="1900" u="none" strike="noStrike" spc="0">
                          <a:effectLst/>
                          <a:latin typeface="Arial" panose="020B0604020202020204" pitchFamily="34" charset="0"/>
                          <a:cs typeface="Arial" panose="020B0604020202020204" pitchFamily="34" charset="0"/>
                        </a:rPr>
                        <a:t>£11,000</a:t>
                      </a:r>
                      <a:endParaRPr lang="en-GB" sz="19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marR="152400" algn="r">
                        <a:lnSpc>
                          <a:spcPct val="100000"/>
                        </a:lnSpc>
                        <a:spcAft>
                          <a:spcPts val="0"/>
                        </a:spcAft>
                      </a:pPr>
                      <a:r>
                        <a:rPr lang="en-US" sz="1900" u="none" strike="noStrike" spc="0">
                          <a:effectLst/>
                          <a:latin typeface="Arial" panose="020B0604020202020204" pitchFamily="34" charset="0"/>
                          <a:cs typeface="Arial" panose="020B0604020202020204" pitchFamily="34" charset="0"/>
                        </a:rPr>
                        <a:t>£13,000</a:t>
                      </a:r>
                      <a:endParaRPr lang="en-GB" sz="19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r>
              <a:tr h="180850">
                <a:tc gridSpan="4">
                  <a:txBody>
                    <a:bodyPr/>
                    <a:lstStyle/>
                    <a:p>
                      <a:pPr algn="l">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Expenses</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c hMerge="1">
                  <a:txBody>
                    <a:bodyPr/>
                    <a:lstStyle/>
                    <a:p>
                      <a:endParaRPr lang="en-GB"/>
                    </a:p>
                  </a:txBody>
                  <a:tcPr/>
                </a:tc>
                <a:tc hMerge="1">
                  <a:txBody>
                    <a:bodyPr/>
                    <a:lstStyle/>
                    <a:p>
                      <a:endParaRPr lang="en-GB"/>
                    </a:p>
                  </a:txBody>
                  <a:tcPr/>
                </a:tc>
                <a:tc hMerge="1">
                  <a:txBody>
                    <a:bodyPr/>
                    <a:lstStyle/>
                    <a:p>
                      <a:endParaRPr lang="en-GB"/>
                    </a:p>
                  </a:txBody>
                  <a:tcPr/>
                </a:tc>
              </a:tr>
              <a:tr h="138779">
                <a:tc>
                  <a:txBody>
                    <a:bodyPr/>
                    <a:lstStyle/>
                    <a:p>
                      <a:pPr>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Purchases</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c>
                  <a:txBody>
                    <a:bodyPr/>
                    <a:lstStyle/>
                    <a:p>
                      <a:pPr marR="393700" algn="r">
                        <a:lnSpc>
                          <a:spcPct val="100000"/>
                        </a:lnSpc>
                        <a:spcAft>
                          <a:spcPts val="0"/>
                        </a:spcAft>
                      </a:pPr>
                      <a:r>
                        <a:rPr lang="en-US" sz="1900" u="none" strike="noStrike" spc="0" dirty="0" smtClean="0">
                          <a:effectLst/>
                          <a:latin typeface="Arial" panose="020B0604020202020204" pitchFamily="34" charset="0"/>
                          <a:cs typeface="Arial" panose="020B0604020202020204" pitchFamily="34" charset="0"/>
                        </a:rPr>
                        <a:t>4,000</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c>
                  <a:txBody>
                    <a:bodyPr/>
                    <a:lstStyle/>
                    <a:p>
                      <a:pPr algn="r">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3,500</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c>
                  <a:txBody>
                    <a:bodyPr/>
                    <a:lstStyle/>
                    <a:p>
                      <a:pPr marR="152400" algn="r">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4,500</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r>
              <a:tr h="146975">
                <a:tc>
                  <a:txBody>
                    <a:bodyPr/>
                    <a:lstStyle/>
                    <a:p>
                      <a:pPr>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Wages</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algn="r">
                        <a:lnSpc>
                          <a:spcPct val="100000"/>
                        </a:lnSpc>
                        <a:spcAft>
                          <a:spcPts val="0"/>
                        </a:spcAft>
                      </a:pPr>
                      <a:r>
                        <a:rPr lang="en-US" sz="1900" u="none" strike="noStrike" spc="0">
                          <a:effectLst/>
                          <a:latin typeface="Arial" panose="020B0604020202020204" pitchFamily="34" charset="0"/>
                          <a:cs typeface="Arial" panose="020B0604020202020204" pitchFamily="34" charset="0"/>
                        </a:rPr>
                        <a:t>2,000</a:t>
                      </a:r>
                      <a:endParaRPr lang="en-GB" sz="19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c>
                  <a:txBody>
                    <a:bodyPr/>
                    <a:lstStyle/>
                    <a:p>
                      <a:pPr algn="r">
                        <a:lnSpc>
                          <a:spcPct val="100000"/>
                        </a:lnSpc>
                        <a:spcAft>
                          <a:spcPts val="0"/>
                        </a:spcAft>
                      </a:pPr>
                      <a:r>
                        <a:rPr lang="en-US" sz="1900" u="none" strike="noStrike" spc="0">
                          <a:effectLst/>
                          <a:latin typeface="Arial" panose="020B0604020202020204" pitchFamily="34" charset="0"/>
                          <a:cs typeface="Arial" panose="020B0604020202020204" pitchFamily="34" charset="0"/>
                        </a:rPr>
                        <a:t>2,000</a:t>
                      </a:r>
                      <a:endParaRPr lang="en-GB" sz="19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c>
                  <a:txBody>
                    <a:bodyPr/>
                    <a:lstStyle/>
                    <a:p>
                      <a:pPr marR="152400" algn="r">
                        <a:lnSpc>
                          <a:spcPct val="100000"/>
                        </a:lnSpc>
                        <a:spcAft>
                          <a:spcPts val="0"/>
                        </a:spcAft>
                      </a:pPr>
                      <a:r>
                        <a:rPr lang="en-US" sz="1900" u="none" strike="noStrike" spc="0">
                          <a:effectLst/>
                          <a:latin typeface="Arial" panose="020B0604020202020204" pitchFamily="34" charset="0"/>
                          <a:cs typeface="Arial" panose="020B0604020202020204" pitchFamily="34" charset="0"/>
                        </a:rPr>
                        <a:t>2,000</a:t>
                      </a:r>
                      <a:endParaRPr lang="en-GB" sz="19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r>
              <a:tr h="170469">
                <a:tc>
                  <a:txBody>
                    <a:bodyPr/>
                    <a:lstStyle/>
                    <a:p>
                      <a:pPr>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Other expenses</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algn="r">
                        <a:lnSpc>
                          <a:spcPct val="100000"/>
                        </a:lnSpc>
                        <a:spcAft>
                          <a:spcPts val="0"/>
                        </a:spcAft>
                      </a:pPr>
                      <a:r>
                        <a:rPr lang="en-US" sz="1900" u="none" strike="noStrike" spc="0">
                          <a:effectLst/>
                          <a:latin typeface="Arial" panose="020B0604020202020204" pitchFamily="34" charset="0"/>
                          <a:cs typeface="Arial" panose="020B0604020202020204" pitchFamily="34" charset="0"/>
                        </a:rPr>
                        <a:t>1,000</a:t>
                      </a:r>
                      <a:endParaRPr lang="en-GB" sz="19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algn="r">
                        <a:lnSpc>
                          <a:spcPct val="100000"/>
                        </a:lnSpc>
                        <a:spcAft>
                          <a:spcPts val="0"/>
                        </a:spcAft>
                      </a:pPr>
                      <a:r>
                        <a:rPr lang="en-US" sz="1900" u="none" strike="noStrike" spc="0">
                          <a:effectLst/>
                          <a:latin typeface="Arial" panose="020B0604020202020204" pitchFamily="34" charset="0"/>
                          <a:cs typeface="Arial" panose="020B0604020202020204" pitchFamily="34" charset="0"/>
                        </a:rPr>
                        <a:t>1,000</a:t>
                      </a:r>
                      <a:endParaRPr lang="en-GB" sz="19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marR="152400" algn="r">
                        <a:lnSpc>
                          <a:spcPct val="100000"/>
                        </a:lnSpc>
                        <a:spcAft>
                          <a:spcPts val="0"/>
                        </a:spcAft>
                      </a:pPr>
                      <a:r>
                        <a:rPr lang="en-US" sz="1900" u="none" strike="noStrike" spc="0">
                          <a:effectLst/>
                          <a:latin typeface="Arial" panose="020B0604020202020204" pitchFamily="34" charset="0"/>
                          <a:cs typeface="Arial" panose="020B0604020202020204" pitchFamily="34" charset="0"/>
                        </a:rPr>
                        <a:t>1,000</a:t>
                      </a:r>
                      <a:endParaRPr lang="en-GB" sz="19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r>
              <a:tr h="199427">
                <a:tc>
                  <a:txBody>
                    <a:bodyPr/>
                    <a:lstStyle/>
                    <a:p>
                      <a:pPr>
                        <a:lnSpc>
                          <a:spcPct val="100000"/>
                        </a:lnSpc>
                        <a:spcAft>
                          <a:spcPts val="0"/>
                        </a:spcAft>
                      </a:pPr>
                      <a:r>
                        <a:rPr lang="en-US" sz="1900" dirty="0">
                          <a:effectLst/>
                          <a:latin typeface="Arial" panose="020B0604020202020204" pitchFamily="34" charset="0"/>
                          <a:cs typeface="Arial" panose="020B0604020202020204" pitchFamily="34" charset="0"/>
                        </a:rPr>
                        <a:t> </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B w="12700" cap="flat" cmpd="sng" algn="ctr">
                      <a:solidFill>
                        <a:schemeClr val="tx1"/>
                      </a:solidFill>
                      <a:prstDash val="solid"/>
                      <a:round/>
                      <a:headEnd type="none" w="med" len="med"/>
                      <a:tailEnd type="none" w="med" len="med"/>
                    </a:lnB>
                  </a:tcPr>
                </a:tc>
                <a:tc>
                  <a:txBody>
                    <a:bodyPr/>
                    <a:lstStyle/>
                    <a:p>
                      <a:pPr algn="r">
                        <a:lnSpc>
                          <a:spcPct val="100000"/>
                        </a:lnSpc>
                        <a:spcAft>
                          <a:spcPts val="0"/>
                        </a:spcAft>
                      </a:pPr>
                      <a:r>
                        <a:rPr lang="en-US" sz="1900" u="none" strike="noStrike" spc="0">
                          <a:effectLst/>
                          <a:latin typeface="Arial" panose="020B0604020202020204" pitchFamily="34" charset="0"/>
                          <a:cs typeface="Arial" panose="020B0604020202020204" pitchFamily="34" charset="0"/>
                        </a:rPr>
                        <a:t>7,000</a:t>
                      </a:r>
                      <a:endParaRPr lang="en-GB" sz="19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B w="12700" cap="flat" cmpd="sng" algn="ctr">
                      <a:solidFill>
                        <a:schemeClr val="tx1"/>
                      </a:solidFill>
                      <a:prstDash val="solid"/>
                      <a:round/>
                      <a:headEnd type="none" w="med" len="med"/>
                      <a:tailEnd type="none" w="med" len="med"/>
                    </a:lnB>
                  </a:tcPr>
                </a:tc>
                <a:tc>
                  <a:txBody>
                    <a:bodyPr/>
                    <a:lstStyle/>
                    <a:p>
                      <a:pPr algn="r">
                        <a:lnSpc>
                          <a:spcPct val="100000"/>
                        </a:lnSpc>
                        <a:spcAft>
                          <a:spcPts val="0"/>
                        </a:spcAft>
                      </a:pPr>
                      <a:r>
                        <a:rPr lang="en-US" sz="1900" u="none" strike="noStrike" spc="0">
                          <a:effectLst/>
                          <a:latin typeface="Arial" panose="020B0604020202020204" pitchFamily="34" charset="0"/>
                          <a:cs typeface="Arial" panose="020B0604020202020204" pitchFamily="34" charset="0"/>
                        </a:rPr>
                        <a:t>6,500</a:t>
                      </a:r>
                      <a:endParaRPr lang="en-GB" sz="19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B w="12700" cap="flat" cmpd="sng" algn="ctr">
                      <a:solidFill>
                        <a:schemeClr val="tx1"/>
                      </a:solidFill>
                      <a:prstDash val="solid"/>
                      <a:round/>
                      <a:headEnd type="none" w="med" len="med"/>
                      <a:tailEnd type="none" w="med" len="med"/>
                    </a:lnB>
                  </a:tcPr>
                </a:tc>
                <a:tc>
                  <a:txBody>
                    <a:bodyPr/>
                    <a:lstStyle/>
                    <a:p>
                      <a:pPr marR="152400" algn="r">
                        <a:lnSpc>
                          <a:spcPct val="100000"/>
                        </a:lnSpc>
                        <a:spcAft>
                          <a:spcPts val="0"/>
                        </a:spcAft>
                      </a:pPr>
                      <a:r>
                        <a:rPr lang="en-US" sz="1900" u="none" strike="noStrike" spc="0">
                          <a:effectLst/>
                          <a:latin typeface="Arial" panose="020B0604020202020204" pitchFamily="34" charset="0"/>
                          <a:cs typeface="Arial" panose="020B0604020202020204" pitchFamily="34" charset="0"/>
                        </a:rPr>
                        <a:t>7,500</a:t>
                      </a:r>
                      <a:endParaRPr lang="en-GB" sz="19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B w="12700" cap="flat" cmpd="sng" algn="ctr">
                      <a:solidFill>
                        <a:schemeClr val="tx1"/>
                      </a:solidFill>
                      <a:prstDash val="solid"/>
                      <a:round/>
                      <a:headEnd type="none" w="med" len="med"/>
                      <a:tailEnd type="none" w="med" len="med"/>
                    </a:lnB>
                  </a:tcPr>
                </a:tc>
              </a:tr>
              <a:tr h="175933">
                <a:tc>
                  <a:txBody>
                    <a:bodyPr/>
                    <a:lstStyle/>
                    <a:p>
                      <a:pPr>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Total Cash Flow</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c>
                  <a:txBody>
                    <a:bodyPr/>
                    <a:lstStyle/>
                    <a:p>
                      <a:pPr algn="r">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5,000</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c>
                  <a:txBody>
                    <a:bodyPr/>
                    <a:lstStyle/>
                    <a:p>
                      <a:pPr algn="r">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4,500</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c>
                  <a:txBody>
                    <a:bodyPr/>
                    <a:lstStyle/>
                    <a:p>
                      <a:pPr marR="152400" algn="r">
                        <a:lnSpc>
                          <a:spcPct val="100000"/>
                        </a:lnSpc>
                        <a:spcAft>
                          <a:spcPts val="0"/>
                        </a:spcAft>
                      </a:pPr>
                      <a:r>
                        <a:rPr lang="en-US" sz="1900" u="none" strike="noStrike" spc="0" dirty="0">
                          <a:effectLst/>
                          <a:latin typeface="Arial" panose="020B0604020202020204" pitchFamily="34" charset="0"/>
                          <a:cs typeface="Arial" panose="020B0604020202020204" pitchFamily="34" charset="0"/>
                        </a:rPr>
                        <a:t>(a)</a:t>
                      </a:r>
                      <a:endParaRPr lang="en-GB" sz="19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4222241106"/>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192688" cy="550920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200" dirty="0"/>
              <a:t>If a business has been trading successfully for some time, some of the profit made, perhaps most of it, can be ploughed back into the business. This money will often be used to cover day-to-day expenditure, i.e. as working capital. This may seem disappointing but could bring additional profit in the future.</a:t>
            </a:r>
          </a:p>
          <a:p>
            <a:pPr marL="360363" indent="-360363">
              <a:buClr>
                <a:schemeClr val="accent6">
                  <a:lumMod val="50000"/>
                </a:schemeClr>
              </a:buClr>
              <a:buFont typeface="Wingdings 3" panose="05040102010807070707" pitchFamily="18" charset="2"/>
              <a:buChar char=""/>
            </a:pPr>
            <a:r>
              <a:rPr lang="en-US" sz="2200" dirty="0"/>
              <a:t>The owner or owners of a business may be prepared to inject more capital into the business themselves. This is not treated as trading revenue in the profit and loss account and will not be shown to increase profits, even though that injection may lead to future profits. </a:t>
            </a:r>
            <a:r>
              <a:rPr lang="en-US" sz="2200" dirty="0" smtClean="0"/>
              <a:t>It </a:t>
            </a:r>
            <a:r>
              <a:rPr lang="en-US" sz="2200" dirty="0"/>
              <a:t>is however recorded as cash injected into the business - another reason why cash and profit are not the same thing.</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15.2 </a:t>
            </a:r>
            <a:r>
              <a:rPr lang="en-GB" sz="3600" dirty="0"/>
              <a:t>– </a:t>
            </a:r>
            <a:r>
              <a:rPr lang="en-GB" sz="3600" dirty="0" smtClean="0"/>
              <a:t>Cash Flow - Timings of Payments</a:t>
            </a:r>
            <a:endParaRPr lang="en-GB" sz="3600" dirty="0"/>
          </a:p>
        </p:txBody>
      </p:sp>
      <p:sp>
        <p:nvSpPr>
          <p:cNvPr id="5" name="Round Same Side Corner Rectangle 4">
            <a:hlinkClick r:id="" action="ppaction://noaction"/>
          </p:cNvPr>
          <p:cNvSpPr/>
          <p:nvPr/>
        </p:nvSpPr>
        <p:spPr>
          <a:xfrm>
            <a:off x="6804248"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80</a:t>
            </a:r>
            <a:endParaRPr lang="en-GB" sz="1100" b="1" dirty="0">
              <a:latin typeface="Arial" panose="020B0604020202020204" pitchFamily="34" charset="0"/>
              <a:cs typeface="Arial" panose="020B0604020202020204" pitchFamily="34" charset="0"/>
            </a:endParaRPr>
          </a:p>
        </p:txBody>
      </p:sp>
      <p:pic>
        <p:nvPicPr>
          <p:cNvPr id="84994" name="Picture 2" descr="Image result for payment timing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078" t="5630" r="10418" b="8798"/>
          <a:stretch/>
        </p:blipFill>
        <p:spPr bwMode="auto">
          <a:xfrm>
            <a:off x="6444208" y="1120687"/>
            <a:ext cx="2376264" cy="1137930"/>
          </a:xfrm>
          <a:prstGeom prst="rect">
            <a:avLst/>
          </a:prstGeom>
          <a:noFill/>
          <a:extLst>
            <a:ext uri="{909E8E84-426E-40DD-AFC4-6F175D3DCCD1}">
              <a14:hiddenFill xmlns:a14="http://schemas.microsoft.com/office/drawing/2010/main">
                <a:solidFill>
                  <a:srgbClr val="FFFFFF"/>
                </a:solidFill>
              </a14:hiddenFill>
            </a:ext>
          </a:extLst>
        </p:spPr>
      </p:pic>
      <p:pic>
        <p:nvPicPr>
          <p:cNvPr id="84996" name="Picture 4" descr="Image result for payment timings"/>
          <p:cNvPicPr>
            <a:picLocks noChangeAspect="1" noChangeArrowheads="1"/>
          </p:cNvPicPr>
          <p:nvPr/>
        </p:nvPicPr>
        <p:blipFill rotWithShape="1">
          <a:blip r:embed="rId4">
            <a:extLst>
              <a:ext uri="{28A0092B-C50C-407E-A947-70E740481C1C}">
                <a14:useLocalDpi xmlns:a14="http://schemas.microsoft.com/office/drawing/2010/main" val="0"/>
              </a:ext>
            </a:extLst>
          </a:blip>
          <a:srcRect l="7623" t="3771" r="7248" b="6026"/>
          <a:stretch/>
        </p:blipFill>
        <p:spPr bwMode="auto">
          <a:xfrm>
            <a:off x="6444208" y="2358234"/>
            <a:ext cx="2427437" cy="1521678"/>
          </a:xfrm>
          <a:prstGeom prst="rect">
            <a:avLst/>
          </a:prstGeom>
          <a:noFill/>
          <a:extLst>
            <a:ext uri="{909E8E84-426E-40DD-AFC4-6F175D3DCCD1}">
              <a14:hiddenFill xmlns:a14="http://schemas.microsoft.com/office/drawing/2010/main">
                <a:solidFill>
                  <a:srgbClr val="FFFFFF"/>
                </a:solidFill>
              </a14:hiddenFill>
            </a:ext>
          </a:extLst>
        </p:spPr>
      </p:pic>
      <p:pic>
        <p:nvPicPr>
          <p:cNvPr id="85002" name="Picture 10" descr="Image result for debt charges"/>
          <p:cNvPicPr>
            <a:picLocks noChangeAspect="1" noChangeArrowheads="1"/>
          </p:cNvPicPr>
          <p:nvPr/>
        </p:nvPicPr>
        <p:blipFill rotWithShape="1">
          <a:blip r:embed="rId5">
            <a:extLst>
              <a:ext uri="{28A0092B-C50C-407E-A947-70E740481C1C}">
                <a14:useLocalDpi xmlns:a14="http://schemas.microsoft.com/office/drawing/2010/main" val="0"/>
              </a:ext>
            </a:extLst>
          </a:blip>
          <a:srcRect b="10101"/>
          <a:stretch/>
        </p:blipFill>
        <p:spPr bwMode="auto">
          <a:xfrm>
            <a:off x="6732240" y="3979528"/>
            <a:ext cx="1988171" cy="26260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0310457"/>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768752" cy="558614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100" dirty="0"/>
              <a:t>Cash Registers, a firm selling cash tills to businesses has sales of £650,000 during the year. The cost of purchases and other business expenses amount to £450,000, leaving a profit of £200,000. Sales of £40,000 were made in the last month of the financial year and only £10,000 of that money has been received. Similarly purchases in the last month amounted to £15,000 of which only £5,000 had been paid.</a:t>
            </a:r>
          </a:p>
          <a:p>
            <a:pPr marL="360363" indent="-360363">
              <a:buClr>
                <a:schemeClr val="accent6">
                  <a:lumMod val="50000"/>
                </a:schemeClr>
              </a:buClr>
              <a:buFont typeface="Wingdings 3" panose="05040102010807070707" pitchFamily="18" charset="2"/>
              <a:buChar char=""/>
            </a:pPr>
            <a:r>
              <a:rPr lang="en-US" sz="2100" dirty="0"/>
              <a:t>Receipts for the year (ignoring a possible similar situation at the beginning of the year) amount to £650,000 less £40,000, plus £10,000, leaving total cash received of £620,000. Expenditure is £450,000 less £15,000, plus £5,000, leaving a total of £440,000. The profit recorded was £200,000 but the total cash received was £180,000, a difference between profit and cash of £20,000.</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15.3 </a:t>
            </a:r>
            <a:r>
              <a:rPr lang="en-GB" sz="3600" dirty="0"/>
              <a:t>– </a:t>
            </a:r>
            <a:r>
              <a:rPr lang="en-GB" sz="3600" dirty="0" smtClean="0"/>
              <a:t>How the Numbers Work</a:t>
            </a:r>
            <a:endParaRPr lang="en-GB" sz="3600" dirty="0"/>
          </a:p>
        </p:txBody>
      </p:sp>
      <p:sp>
        <p:nvSpPr>
          <p:cNvPr id="5" name="Round Same Side Corner Rectangle 4">
            <a:hlinkClick r:id="" action="ppaction://noaction"/>
          </p:cNvPr>
          <p:cNvSpPr/>
          <p:nvPr/>
        </p:nvSpPr>
        <p:spPr>
          <a:xfrm>
            <a:off x="6804248"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80</a:t>
            </a:r>
            <a:endParaRPr lang="en-GB" sz="1100" b="1" dirty="0">
              <a:latin typeface="Arial" panose="020B0604020202020204" pitchFamily="34" charset="0"/>
              <a:cs typeface="Arial" panose="020B0604020202020204" pitchFamily="34" charset="0"/>
            </a:endParaRPr>
          </a:p>
        </p:txBody>
      </p:sp>
      <p:pic>
        <p:nvPicPr>
          <p:cNvPr id="88066" name="Picture 2" descr="Image result for cash registers ltd"/>
          <p:cNvPicPr>
            <a:picLocks noChangeAspect="1" noChangeArrowheads="1"/>
          </p:cNvPicPr>
          <p:nvPr/>
        </p:nvPicPr>
        <p:blipFill rotWithShape="1">
          <a:blip r:embed="rId3">
            <a:extLst>
              <a:ext uri="{28A0092B-C50C-407E-A947-70E740481C1C}">
                <a14:useLocalDpi xmlns:a14="http://schemas.microsoft.com/office/drawing/2010/main" val="0"/>
              </a:ext>
            </a:extLst>
          </a:blip>
          <a:srcRect r="8794" b="7790"/>
          <a:stretch/>
        </p:blipFill>
        <p:spPr bwMode="auto">
          <a:xfrm>
            <a:off x="7020272" y="1161256"/>
            <a:ext cx="1824137" cy="1720357"/>
          </a:xfrm>
          <a:prstGeom prst="rect">
            <a:avLst/>
          </a:prstGeom>
          <a:noFill/>
          <a:extLst>
            <a:ext uri="{909E8E84-426E-40DD-AFC4-6F175D3DCCD1}">
              <a14:hiddenFill xmlns:a14="http://schemas.microsoft.com/office/drawing/2010/main">
                <a:solidFill>
                  <a:srgbClr val="FFFFFF"/>
                </a:solidFill>
              </a14:hiddenFill>
            </a:ext>
          </a:extLst>
        </p:spPr>
      </p:pic>
      <p:pic>
        <p:nvPicPr>
          <p:cNvPr id="88068" name="Picture 4" descr="Image result for cash registers ltd"/>
          <p:cNvPicPr>
            <a:picLocks noChangeAspect="1" noChangeArrowheads="1"/>
          </p:cNvPicPr>
          <p:nvPr/>
        </p:nvPicPr>
        <p:blipFill rotWithShape="1">
          <a:blip r:embed="rId4">
            <a:extLst>
              <a:ext uri="{28A0092B-C50C-407E-A947-70E740481C1C}">
                <a14:useLocalDpi xmlns:a14="http://schemas.microsoft.com/office/drawing/2010/main" val="0"/>
              </a:ext>
            </a:extLst>
          </a:blip>
          <a:srcRect l="10497"/>
          <a:stretch/>
        </p:blipFill>
        <p:spPr bwMode="auto">
          <a:xfrm>
            <a:off x="7020272" y="3068960"/>
            <a:ext cx="1824137" cy="1655935"/>
          </a:xfrm>
          <a:prstGeom prst="rect">
            <a:avLst/>
          </a:prstGeom>
          <a:noFill/>
          <a:extLst>
            <a:ext uri="{909E8E84-426E-40DD-AFC4-6F175D3DCCD1}">
              <a14:hiddenFill xmlns:a14="http://schemas.microsoft.com/office/drawing/2010/main">
                <a:solidFill>
                  <a:srgbClr val="FFFFFF"/>
                </a:solidFill>
              </a14:hiddenFill>
            </a:ext>
          </a:extLst>
        </p:spPr>
      </p:pic>
      <p:pic>
        <p:nvPicPr>
          <p:cNvPr id="88070" name="Picture 6" descr="Image result for &quot;cash registers ltd&quo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20272" y="4941168"/>
            <a:ext cx="1824137" cy="1640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3844368"/>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768752" cy="5478423"/>
          </a:xfrm>
          <a:prstGeom prst="rect">
            <a:avLst/>
          </a:prstGeom>
        </p:spPr>
        <p:txBody>
          <a:bodyPr wrap="square">
            <a:spAutoFit/>
          </a:bodyPr>
          <a:lstStyle/>
          <a:p>
            <a:pPr>
              <a:buClr>
                <a:schemeClr val="accent6">
                  <a:lumMod val="50000"/>
                </a:schemeClr>
              </a:buClr>
            </a:pPr>
            <a:r>
              <a:rPr lang="en-US" sz="2500" b="1" dirty="0">
                <a:solidFill>
                  <a:srgbClr val="002060"/>
                </a:solidFill>
              </a:rPr>
              <a:t>Show what you know</a:t>
            </a:r>
          </a:p>
          <a:p>
            <a:pPr marL="360363" indent="-360363">
              <a:buClr>
                <a:schemeClr val="accent6">
                  <a:lumMod val="50000"/>
                </a:schemeClr>
              </a:buClr>
              <a:buFont typeface="Wingdings 3" panose="05040102010807070707" pitchFamily="18" charset="2"/>
              <a:buChar char=""/>
            </a:pPr>
            <a:r>
              <a:rPr lang="en-US" sz="2500" dirty="0">
                <a:solidFill>
                  <a:srgbClr val="002060"/>
                </a:solidFill>
              </a:rPr>
              <a:t>A business, in its first year of trading makes sales of £80,000, has total expenses of £50,000. All of its sales were on credit and by the end of the year £20,000 of those sales had not been paid for. </a:t>
            </a:r>
            <a:endParaRPr lang="en-US" sz="2500" dirty="0" smtClean="0">
              <a:solidFill>
                <a:srgbClr val="002060"/>
              </a:solidFill>
            </a:endParaRPr>
          </a:p>
          <a:p>
            <a:pPr marL="360363" indent="-360363">
              <a:buClr>
                <a:schemeClr val="accent6">
                  <a:lumMod val="50000"/>
                </a:schemeClr>
              </a:buClr>
              <a:buFont typeface="Wingdings 3" panose="05040102010807070707" pitchFamily="18" charset="2"/>
              <a:buChar char=""/>
            </a:pPr>
            <a:r>
              <a:rPr lang="en-US" sz="2500" dirty="0" smtClean="0">
                <a:solidFill>
                  <a:srgbClr val="002060"/>
                </a:solidFill>
              </a:rPr>
              <a:t>Similarly </a:t>
            </a:r>
            <a:r>
              <a:rPr lang="en-US" sz="2500" dirty="0">
                <a:solidFill>
                  <a:srgbClr val="002060"/>
                </a:solidFill>
              </a:rPr>
              <a:t>credit purchases of £20,000 had been made and £5,000 of those had not been paid for. </a:t>
            </a:r>
            <a:endParaRPr lang="en-US" sz="2500" dirty="0" smtClean="0">
              <a:solidFill>
                <a:srgbClr val="002060"/>
              </a:solidFill>
            </a:endParaRPr>
          </a:p>
          <a:p>
            <a:pPr>
              <a:buClr>
                <a:schemeClr val="accent6">
                  <a:lumMod val="50000"/>
                </a:schemeClr>
              </a:buClr>
            </a:pPr>
            <a:r>
              <a:rPr lang="en-US" sz="2500" b="1" dirty="0" smtClean="0">
                <a:solidFill>
                  <a:srgbClr val="FF0000"/>
                </a:solidFill>
              </a:rPr>
              <a:t>Calculate:</a:t>
            </a:r>
          </a:p>
          <a:p>
            <a:pPr marL="811213" indent="-457200">
              <a:buClr>
                <a:schemeClr val="accent6">
                  <a:lumMod val="50000"/>
                </a:schemeClr>
              </a:buClr>
              <a:buFont typeface="+mj-lt"/>
              <a:buAutoNum type="alphaLcParenR"/>
            </a:pPr>
            <a:r>
              <a:rPr lang="en-US" sz="2500" dirty="0" smtClean="0">
                <a:solidFill>
                  <a:srgbClr val="FF0000"/>
                </a:solidFill>
              </a:rPr>
              <a:t>the </a:t>
            </a:r>
            <a:r>
              <a:rPr lang="en-US" sz="2500" dirty="0">
                <a:solidFill>
                  <a:srgbClr val="FF0000"/>
                </a:solidFill>
              </a:rPr>
              <a:t>profit for the business; </a:t>
            </a:r>
            <a:endParaRPr lang="en-US" sz="2500" dirty="0" smtClean="0">
              <a:solidFill>
                <a:srgbClr val="FF0000"/>
              </a:solidFill>
            </a:endParaRPr>
          </a:p>
          <a:p>
            <a:pPr marL="811213" indent="-457200">
              <a:buClr>
                <a:schemeClr val="accent6">
                  <a:lumMod val="50000"/>
                </a:schemeClr>
              </a:buClr>
              <a:buFont typeface="+mj-lt"/>
              <a:buAutoNum type="alphaLcParenR"/>
            </a:pPr>
            <a:r>
              <a:rPr lang="en-US" sz="2500" dirty="0" smtClean="0">
                <a:solidFill>
                  <a:srgbClr val="FF0000"/>
                </a:solidFill>
              </a:rPr>
              <a:t>the </a:t>
            </a:r>
            <a:r>
              <a:rPr lang="en-US" sz="2500" dirty="0">
                <a:solidFill>
                  <a:srgbClr val="FF0000"/>
                </a:solidFill>
              </a:rPr>
              <a:t>amount of cash received, and </a:t>
            </a:r>
            <a:endParaRPr lang="en-US" sz="2500" dirty="0" smtClean="0">
              <a:solidFill>
                <a:srgbClr val="FF0000"/>
              </a:solidFill>
            </a:endParaRPr>
          </a:p>
          <a:p>
            <a:pPr marL="811213" indent="-457200">
              <a:buClr>
                <a:schemeClr val="accent6">
                  <a:lumMod val="50000"/>
                </a:schemeClr>
              </a:buClr>
              <a:buFont typeface="+mj-lt"/>
              <a:buAutoNum type="alphaLcParenR"/>
            </a:pPr>
            <a:r>
              <a:rPr lang="en-US" sz="2500" dirty="0" smtClean="0">
                <a:solidFill>
                  <a:srgbClr val="FF0000"/>
                </a:solidFill>
              </a:rPr>
              <a:t>the </a:t>
            </a:r>
            <a:r>
              <a:rPr lang="en-US" sz="2500" dirty="0">
                <a:solidFill>
                  <a:srgbClr val="FF0000"/>
                </a:solidFill>
              </a:rPr>
              <a:t>difference between the profit and cash received. Show your workings.</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15.3 </a:t>
            </a:r>
            <a:r>
              <a:rPr lang="en-GB" sz="3600" dirty="0"/>
              <a:t>– </a:t>
            </a:r>
            <a:r>
              <a:rPr lang="en-GB" sz="3600" dirty="0" smtClean="0"/>
              <a:t>How the Numbers Work</a:t>
            </a:r>
            <a:endParaRPr lang="en-GB" sz="3600" dirty="0"/>
          </a:p>
        </p:txBody>
      </p:sp>
      <p:sp>
        <p:nvSpPr>
          <p:cNvPr id="5" name="Round Same Side Corner Rectangle 4">
            <a:hlinkClick r:id="" action="ppaction://noaction"/>
          </p:cNvPr>
          <p:cNvSpPr/>
          <p:nvPr/>
        </p:nvSpPr>
        <p:spPr>
          <a:xfrm>
            <a:off x="6804248"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80</a:t>
            </a:r>
            <a:endParaRPr lang="en-GB" sz="1100" b="1" dirty="0">
              <a:latin typeface="Arial" panose="020B0604020202020204" pitchFamily="34" charset="0"/>
              <a:cs typeface="Arial" panose="020B0604020202020204" pitchFamily="34" charset="0"/>
            </a:endParaRPr>
          </a:p>
        </p:txBody>
      </p:sp>
      <p:pic>
        <p:nvPicPr>
          <p:cNvPr id="88066" name="Picture 2" descr="Image result for cash registers ltd"/>
          <p:cNvPicPr>
            <a:picLocks noChangeAspect="1" noChangeArrowheads="1"/>
          </p:cNvPicPr>
          <p:nvPr/>
        </p:nvPicPr>
        <p:blipFill rotWithShape="1">
          <a:blip r:embed="rId3">
            <a:extLst>
              <a:ext uri="{28A0092B-C50C-407E-A947-70E740481C1C}">
                <a14:useLocalDpi xmlns:a14="http://schemas.microsoft.com/office/drawing/2010/main" val="0"/>
              </a:ext>
            </a:extLst>
          </a:blip>
          <a:srcRect r="8794" b="7790"/>
          <a:stretch/>
        </p:blipFill>
        <p:spPr bwMode="auto">
          <a:xfrm>
            <a:off x="7020272" y="1161256"/>
            <a:ext cx="1824137" cy="1720357"/>
          </a:xfrm>
          <a:prstGeom prst="rect">
            <a:avLst/>
          </a:prstGeom>
          <a:noFill/>
          <a:extLst>
            <a:ext uri="{909E8E84-426E-40DD-AFC4-6F175D3DCCD1}">
              <a14:hiddenFill xmlns:a14="http://schemas.microsoft.com/office/drawing/2010/main">
                <a:solidFill>
                  <a:srgbClr val="FFFFFF"/>
                </a:solidFill>
              </a14:hiddenFill>
            </a:ext>
          </a:extLst>
        </p:spPr>
      </p:pic>
      <p:pic>
        <p:nvPicPr>
          <p:cNvPr id="88068" name="Picture 4" descr="Image result for cash registers ltd"/>
          <p:cNvPicPr>
            <a:picLocks noChangeAspect="1" noChangeArrowheads="1"/>
          </p:cNvPicPr>
          <p:nvPr/>
        </p:nvPicPr>
        <p:blipFill rotWithShape="1">
          <a:blip r:embed="rId4">
            <a:extLst>
              <a:ext uri="{28A0092B-C50C-407E-A947-70E740481C1C}">
                <a14:useLocalDpi xmlns:a14="http://schemas.microsoft.com/office/drawing/2010/main" val="0"/>
              </a:ext>
            </a:extLst>
          </a:blip>
          <a:srcRect l="10497"/>
          <a:stretch/>
        </p:blipFill>
        <p:spPr bwMode="auto">
          <a:xfrm>
            <a:off x="7020272" y="3068960"/>
            <a:ext cx="1824137" cy="1655935"/>
          </a:xfrm>
          <a:prstGeom prst="rect">
            <a:avLst/>
          </a:prstGeom>
          <a:noFill/>
          <a:extLst>
            <a:ext uri="{909E8E84-426E-40DD-AFC4-6F175D3DCCD1}">
              <a14:hiddenFill xmlns:a14="http://schemas.microsoft.com/office/drawing/2010/main">
                <a:solidFill>
                  <a:srgbClr val="FFFFFF"/>
                </a:solidFill>
              </a14:hiddenFill>
            </a:ext>
          </a:extLst>
        </p:spPr>
      </p:pic>
      <p:pic>
        <p:nvPicPr>
          <p:cNvPr id="88070" name="Picture 6" descr="Image result for &quot;cash registers ltd&quo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20272" y="4941168"/>
            <a:ext cx="1824137" cy="1640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2290201"/>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32311"/>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000" dirty="0"/>
              <a:t>The fact is that net cash receipts and profit are hardly ever a problem for firms that are trading profitably. When profit margins are very small then a delay in receiving cash from sales starts to cause problems, as the money is not always there to pay suppliers and staff. </a:t>
            </a:r>
            <a:endParaRPr lang="en-US" sz="2000" dirty="0" smtClean="0"/>
          </a:p>
          <a:p>
            <a:pPr marL="360363" indent="-360363">
              <a:buClr>
                <a:schemeClr val="accent6">
                  <a:lumMod val="50000"/>
                </a:schemeClr>
              </a:buClr>
              <a:buFont typeface="Wingdings 3" panose="05040102010807070707" pitchFamily="18" charset="2"/>
              <a:buChar char=""/>
            </a:pPr>
            <a:r>
              <a:rPr lang="en-US" sz="2000" dirty="0" smtClean="0"/>
              <a:t>When </a:t>
            </a:r>
            <a:r>
              <a:rPr lang="en-US" sz="2000" dirty="0"/>
              <a:t>bad debts occur and some customers don't pay at all, and when others pay very slowly, a situation arises that will set alarm bells ringing. It is at this point that overdrafts are used frequently, credit agreements are re-examined, and loans and the factoring of debts may be considered.</a:t>
            </a:r>
          </a:p>
          <a:p>
            <a:pPr marL="360363" indent="-360363">
              <a:buClr>
                <a:schemeClr val="accent6">
                  <a:lumMod val="50000"/>
                </a:schemeClr>
              </a:buClr>
              <a:buFont typeface="Wingdings 3" panose="05040102010807070707" pitchFamily="18" charset="2"/>
              <a:buChar char=""/>
            </a:pPr>
            <a:r>
              <a:rPr lang="en-US" sz="2000" dirty="0"/>
              <a:t>No firm can trade indefinitely if making a loss. At some point the owner or creditors, or indeed other investors, will say 'enough is enough'. If the problems are cyclical and the firm is cash rich it may be able to continue trading in the expectation that trade will pick up and all will be well. </a:t>
            </a:r>
            <a:endParaRPr lang="en-US" sz="2000" dirty="0" smtClean="0"/>
          </a:p>
          <a:p>
            <a:pPr marL="360363" indent="-360363">
              <a:buClr>
                <a:schemeClr val="accent6">
                  <a:lumMod val="50000"/>
                </a:schemeClr>
              </a:buClr>
              <a:buFont typeface="Wingdings 3" panose="05040102010807070707" pitchFamily="18" charset="2"/>
              <a:buChar char=""/>
            </a:pPr>
            <a:r>
              <a:rPr lang="en-US" sz="2000" dirty="0" smtClean="0"/>
              <a:t>It </a:t>
            </a:r>
            <a:r>
              <a:rPr lang="en-US" sz="2000" dirty="0"/>
              <a:t>is important to realise that ultimately a firm must make profits in order for it to continue to invest, to continue with its trading cycle and in order to make the effort worthwhile. This is why, whilst cash is king in the short term, in the long run, profit matters most.</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15.3 </a:t>
            </a:r>
            <a:r>
              <a:rPr lang="en-GB" sz="3600" dirty="0"/>
              <a:t>– </a:t>
            </a:r>
            <a:r>
              <a:rPr lang="en-GB" sz="3600" dirty="0" smtClean="0"/>
              <a:t>How the Numbers Work</a:t>
            </a:r>
            <a:endParaRPr lang="en-GB" sz="3600" dirty="0"/>
          </a:p>
        </p:txBody>
      </p:sp>
      <p:sp>
        <p:nvSpPr>
          <p:cNvPr id="5" name="Round Same Side Corner Rectangle 4">
            <a:hlinkClick r:id="" action="ppaction://noaction"/>
          </p:cNvPr>
          <p:cNvSpPr/>
          <p:nvPr/>
        </p:nvSpPr>
        <p:spPr>
          <a:xfrm>
            <a:off x="6804248"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80</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6387752"/>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15 – Exam Questions – January 2015</a:t>
            </a:r>
            <a:endParaRPr lang="en-GB" sz="3200" dirty="0"/>
          </a:p>
        </p:txBody>
      </p:sp>
      <p:sp>
        <p:nvSpPr>
          <p:cNvPr id="7" name="Rectangle 6"/>
          <p:cNvSpPr/>
          <p:nvPr/>
        </p:nvSpPr>
        <p:spPr>
          <a:xfrm>
            <a:off x="305525" y="1124744"/>
            <a:ext cx="8586955" cy="5593839"/>
          </a:xfrm>
          <a:prstGeom prst="rect">
            <a:avLst/>
          </a:prstGeom>
        </p:spPr>
        <p:txBody>
          <a:bodyPr wrap="square">
            <a:spAutoFit/>
          </a:bodyPr>
          <a:lstStyle/>
          <a:p>
            <a:pPr marL="457200" indent="-457200">
              <a:spcAft>
                <a:spcPts val="300"/>
              </a:spcAft>
              <a:buClr>
                <a:srgbClr val="F79646">
                  <a:lumMod val="50000"/>
                </a:srgbClr>
              </a:buClr>
              <a:buFont typeface="+mj-lt"/>
              <a:buAutoNum type="arabicPeriod" startAt="3"/>
              <a:tabLst>
                <a:tab pos="6259116" algn="r"/>
              </a:tabLst>
            </a:pPr>
            <a:r>
              <a:rPr lang="en-US" sz="2000" dirty="0">
                <a:solidFill>
                  <a:srgbClr val="FF0000"/>
                </a:solidFill>
              </a:rPr>
              <a:t>In 2013, Marks and Spencer plc (M&amp;S) increased the time it took to pay 500 of its </a:t>
            </a:r>
            <a:r>
              <a:rPr lang="en-US" sz="2000" dirty="0" smtClean="0">
                <a:solidFill>
                  <a:srgbClr val="FF0000"/>
                </a:solidFill>
              </a:rPr>
              <a:t>small suppliers </a:t>
            </a:r>
            <a:r>
              <a:rPr lang="en-US" sz="2000" dirty="0">
                <a:solidFill>
                  <a:srgbClr val="FF0000"/>
                </a:solidFill>
              </a:rPr>
              <a:t>from 60 days to 75 days..</a:t>
            </a:r>
            <a:r>
              <a:rPr lang="en-US" sz="2000" dirty="0">
                <a:solidFill>
                  <a:srgbClr val="FF0000"/>
                </a:solidFill>
                <a:latin typeface="Arial" charset="0"/>
              </a:rPr>
              <a:t/>
            </a:r>
            <a:br>
              <a:rPr lang="en-US" sz="2000" dirty="0">
                <a:solidFill>
                  <a:srgbClr val="FF0000"/>
                </a:solidFill>
                <a:latin typeface="Arial" charset="0"/>
              </a:rPr>
            </a:br>
            <a:r>
              <a:rPr lang="en-US" sz="2000" dirty="0">
                <a:solidFill>
                  <a:srgbClr val="FF0000"/>
                </a:solidFill>
                <a:latin typeface="Arial" charset="0"/>
              </a:rPr>
              <a:t>(a) This was </a:t>
            </a:r>
            <a:r>
              <a:rPr lang="en-US" sz="2000" b="1" dirty="0">
                <a:solidFill>
                  <a:srgbClr val="FF0000"/>
                </a:solidFill>
                <a:latin typeface="Arial" charset="0"/>
              </a:rPr>
              <a:t>most likely </a:t>
            </a:r>
            <a:r>
              <a:rPr lang="en-US" sz="2000" dirty="0">
                <a:solidFill>
                  <a:srgbClr val="FF0000"/>
                </a:solidFill>
                <a:latin typeface="Arial" charset="0"/>
              </a:rPr>
              <a:t>due to	(1)</a:t>
            </a:r>
          </a:p>
          <a:p>
            <a:pPr marL="804863" indent="-342900">
              <a:spcAft>
                <a:spcPts val="300"/>
              </a:spcAft>
              <a:buClr>
                <a:srgbClr val="F79646">
                  <a:lumMod val="50000"/>
                </a:srgbClr>
              </a:buClr>
              <a:buFont typeface="+mj-lt"/>
              <a:buAutoNum type="alphaUcPeriod"/>
              <a:tabLst>
                <a:tab pos="6259116" algn="r"/>
              </a:tabLst>
            </a:pPr>
            <a:r>
              <a:rPr lang="en-US" sz="2000" dirty="0">
                <a:solidFill>
                  <a:srgbClr val="FF0000"/>
                </a:solidFill>
              </a:rPr>
              <a:t>improvement in cash flow for M&amp;S</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rPr>
              <a:t>improvement </a:t>
            </a:r>
            <a:r>
              <a:rPr lang="en-US" sz="2000" dirty="0">
                <a:solidFill>
                  <a:srgbClr val="FF0000"/>
                </a:solidFill>
              </a:rPr>
              <a:t>in M&amp;S brand image</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rPr>
              <a:t>increase </a:t>
            </a:r>
            <a:r>
              <a:rPr lang="en-US" sz="2000" dirty="0">
                <a:solidFill>
                  <a:srgbClr val="FF0000"/>
                </a:solidFill>
              </a:rPr>
              <a:t>in the number of suppliers for M&amp;S</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rPr>
              <a:t>increase </a:t>
            </a:r>
            <a:r>
              <a:rPr lang="en-US" sz="2000" dirty="0">
                <a:solidFill>
                  <a:srgbClr val="FF0000"/>
                </a:solidFill>
              </a:rPr>
              <a:t>in M&amp;S overdraft facility</a:t>
            </a:r>
            <a:r>
              <a:rPr lang="en-US" sz="2000" dirty="0">
                <a:solidFill>
                  <a:srgbClr val="FF0000"/>
                </a:solidFill>
                <a:latin typeface="Arial" charset="0"/>
              </a:rPr>
              <a:t>	(3</a:t>
            </a:r>
            <a:r>
              <a:rPr lang="en-US" sz="2000" dirty="0" smtClean="0">
                <a:solidFill>
                  <a:srgbClr val="FF0000"/>
                </a:solidFill>
                <a:latin typeface="Arial" charset="0"/>
              </a:rPr>
              <a:t>)</a:t>
            </a:r>
          </a:p>
          <a:p>
            <a:pPr marL="461963">
              <a:spcAft>
                <a:spcPts val="300"/>
              </a:spcAft>
              <a:buClr>
                <a:srgbClr val="F79646">
                  <a:lumMod val="50000"/>
                </a:srgbClr>
              </a:buClr>
              <a:tabLst>
                <a:tab pos="6259116" algn="r"/>
              </a:tabLst>
            </a:pPr>
            <a:r>
              <a:rPr lang="en-US" sz="2000" dirty="0" smtClean="0">
                <a:solidFill>
                  <a:srgbClr val="FF0000"/>
                </a:solidFill>
              </a:rPr>
              <a:t>Answer [  ]</a:t>
            </a:r>
          </a:p>
          <a:p>
            <a:pPr marL="461963">
              <a:spcAft>
                <a:spcPts val="300"/>
              </a:spcAft>
              <a:buClr>
                <a:srgbClr val="F79646">
                  <a:lumMod val="50000"/>
                </a:srgbClr>
              </a:buClr>
              <a:tabLst>
                <a:tab pos="6259116" algn="r"/>
              </a:tabLst>
            </a:pPr>
            <a:r>
              <a:rPr lang="en-US" sz="2000" dirty="0">
                <a:solidFill>
                  <a:srgbClr val="FF0000"/>
                </a:solidFill>
              </a:rPr>
              <a:t>(b) Explain why this answer is correct.</a:t>
            </a:r>
            <a:endParaRPr lang="en-US" sz="2000" dirty="0">
              <a:solidFill>
                <a:srgbClr val="FF0000"/>
              </a:solidFill>
              <a:latin typeface="Arial" charset="0"/>
            </a:endParaRPr>
          </a:p>
          <a:p>
            <a:pPr fontAlgn="base">
              <a:spcBef>
                <a:spcPct val="0"/>
              </a:spcBef>
              <a:spcAft>
                <a:spcPts val="300"/>
              </a:spcAft>
              <a:buClr>
                <a:srgbClr val="F79646">
                  <a:lumMod val="50000"/>
                </a:srgbClr>
              </a:buClr>
              <a:tabLst>
                <a:tab pos="6259116" algn="r"/>
              </a:tabLst>
            </a:pPr>
            <a:r>
              <a:rPr lang="en-US" sz="2000" dirty="0" smtClean="0">
                <a:solidFill>
                  <a:srgbClr val="FF0000"/>
                </a:solidFill>
                <a:latin typeface="Arial"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latin typeface="Arial" charset="0"/>
              </a:rPr>
              <a:t>(</a:t>
            </a:r>
            <a:r>
              <a:rPr lang="en-US" sz="2000" b="1" dirty="0">
                <a:solidFill>
                  <a:srgbClr val="FF0000"/>
                </a:solidFill>
                <a:latin typeface="Arial" charset="0"/>
              </a:rPr>
              <a:t>Total for Question 4 = 4 marks)</a:t>
            </a:r>
            <a:endParaRPr lang="en-US" sz="2000" dirty="0">
              <a:solidFill>
                <a:srgbClr val="FF0000"/>
              </a:solidFill>
              <a:latin typeface="Arial" charset="0"/>
            </a:endParaRPr>
          </a:p>
        </p:txBody>
      </p:sp>
      <p:sp>
        <p:nvSpPr>
          <p:cNvPr id="2" name="TextBox 1">
            <a:hlinkClick r:id="rId3" action="ppaction://hlinkfile"/>
          </p:cNvPr>
          <p:cNvSpPr txBox="1"/>
          <p:nvPr/>
        </p:nvSpPr>
        <p:spPr>
          <a:xfrm>
            <a:off x="8244408" y="1556792"/>
            <a:ext cx="360040" cy="769441"/>
          </a:xfrm>
          <a:prstGeom prst="rect">
            <a:avLst/>
          </a:prstGeom>
          <a:noFill/>
        </p:spPr>
        <p:txBody>
          <a:bodyPr wrap="square" rtlCol="0">
            <a:spAutoFit/>
          </a:bodyPr>
          <a:lstStyle/>
          <a:p>
            <a:r>
              <a:rPr lang="en-IE"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958906312"/>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4000" dirty="0" smtClean="0"/>
              <a:t>15 </a:t>
            </a:r>
            <a:r>
              <a:rPr lang="en-GB" sz="4000" dirty="0"/>
              <a:t>– Exam Questions – </a:t>
            </a:r>
            <a:r>
              <a:rPr lang="en-GB" sz="4000" dirty="0" smtClean="0"/>
              <a:t>June 2014</a:t>
            </a:r>
            <a:endParaRPr lang="en-GB" sz="3600" dirty="0"/>
          </a:p>
        </p:txBody>
      </p:sp>
      <p:graphicFrame>
        <p:nvGraphicFramePr>
          <p:cNvPr id="4" name="Table 3"/>
          <p:cNvGraphicFramePr>
            <a:graphicFrameLocks noGrp="1"/>
          </p:cNvGraphicFramePr>
          <p:nvPr>
            <p:extLst>
              <p:ext uri="{D42A27DB-BD31-4B8C-83A1-F6EECF244321}">
                <p14:modId xmlns:p14="http://schemas.microsoft.com/office/powerpoint/2010/main" val="3484072139"/>
              </p:ext>
            </p:extLst>
          </p:nvPr>
        </p:nvGraphicFramePr>
        <p:xfrm>
          <a:off x="323528" y="1124744"/>
          <a:ext cx="8496944" cy="5592064"/>
        </p:xfrm>
        <a:graphic>
          <a:graphicData uri="http://schemas.openxmlformats.org/drawingml/2006/table">
            <a:tbl>
              <a:tblPr firstRow="1" bandRow="1">
                <a:tableStyleId>{5C22544A-7EE6-4342-B048-85BDC9FD1C3A}</a:tableStyleId>
              </a:tblPr>
              <a:tblGrid>
                <a:gridCol w="648072"/>
                <a:gridCol w="6984775"/>
                <a:gridCol w="864097"/>
              </a:tblGrid>
              <a:tr h="357124">
                <a:tc>
                  <a:txBody>
                    <a:bodyPr/>
                    <a:lstStyle/>
                    <a:p>
                      <a:r>
                        <a:rPr lang="en-GB" sz="1800" dirty="0" smtClean="0">
                          <a:latin typeface="Arial" panose="020B0604020202020204" pitchFamily="34" charset="0"/>
                          <a:cs typeface="Arial" panose="020B0604020202020204" pitchFamily="34" charset="0"/>
                        </a:rPr>
                        <a:t>3 (a)</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r>
                        <a:rPr kumimoji="0" lang="en-US" sz="1800" b="0" i="0" u="none" strike="noStrike" kern="1200" baseline="0" dirty="0" smtClean="0">
                          <a:solidFill>
                            <a:schemeClr val="lt1"/>
                          </a:solidFill>
                          <a:latin typeface="Arial" panose="020B0604020202020204" pitchFamily="34" charset="0"/>
                          <a:ea typeface="+mn-ea"/>
                          <a:cs typeface="Arial" panose="020B0604020202020204" pitchFamily="34" charset="0"/>
                        </a:rPr>
                        <a:t>Answer: A (improvement in cash flow for Marks and Spencer)	</a:t>
                      </a:r>
                    </a:p>
                  </a:txBody>
                  <a:tcPr marL="68580" marR="68580" marT="34290" marB="34290"/>
                </a:tc>
                <a:tc>
                  <a:txBody>
                    <a:bodyPr/>
                    <a:lstStyle/>
                    <a:p>
                      <a:pPr algn="ctr"/>
                      <a:r>
                        <a:rPr lang="en-GB" sz="1600" b="0" dirty="0" smtClean="0">
                          <a:latin typeface="Arial" panose="020B0604020202020204" pitchFamily="34" charset="0"/>
                          <a:cs typeface="Arial" panose="020B0604020202020204" pitchFamily="34" charset="0"/>
                        </a:rPr>
                        <a:t>1 mark</a:t>
                      </a:r>
                      <a:endParaRPr lang="en-GB" sz="1600" b="0" dirty="0">
                        <a:latin typeface="Arial" panose="020B0604020202020204" pitchFamily="34" charset="0"/>
                        <a:cs typeface="Arial" panose="020B0604020202020204" pitchFamily="34" charset="0"/>
                      </a:endParaRPr>
                    </a:p>
                  </a:txBody>
                  <a:tcPr marL="68580" marR="68580" marT="34290" marB="34290"/>
                </a:tc>
              </a:tr>
              <a:tr h="5115484">
                <a:tc>
                  <a:txBody>
                    <a:bodyPr/>
                    <a:lstStyle/>
                    <a:p>
                      <a:r>
                        <a:rPr lang="en-GB" sz="2000" dirty="0" smtClean="0">
                          <a:latin typeface="Arial" panose="020B0604020202020204" pitchFamily="34" charset="0"/>
                          <a:cs typeface="Arial" panose="020B0604020202020204" pitchFamily="34" charset="0"/>
                        </a:rPr>
                        <a:t>3(b)</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pPr algn="just">
                        <a:spcAft>
                          <a:spcPts val="600"/>
                        </a:spcAft>
                      </a:pPr>
                      <a:r>
                        <a:rPr lang="en-US" sz="1400" b="1" i="0" u="none" strike="noStrike" baseline="0" dirty="0" smtClean="0">
                          <a:solidFill>
                            <a:srgbClr val="000000"/>
                          </a:solidFill>
                          <a:latin typeface="Arial" panose="020B0604020202020204" pitchFamily="34" charset="0"/>
                          <a:cs typeface="Arial" panose="020B0604020202020204" pitchFamily="34" charset="0"/>
                        </a:rPr>
                        <a:t>Explain why this answer is correct: </a:t>
                      </a:r>
                      <a:endParaRPr lang="en-US" sz="14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400" b="0" i="0" u="none" strike="noStrike" baseline="0" dirty="0" smtClean="0">
                          <a:solidFill>
                            <a:srgbClr val="000000"/>
                          </a:solidFill>
                          <a:latin typeface="Arial" panose="020B0604020202020204" pitchFamily="34" charset="0"/>
                          <a:cs typeface="Arial" panose="020B0604020202020204" pitchFamily="34" charset="0"/>
                        </a:rPr>
                        <a:t>Definition of cash flow e.g. is the money that is moving in and out of a business (1 mark) </a:t>
                      </a:r>
                    </a:p>
                    <a:p>
                      <a:pPr marL="285750" indent="-285750">
                        <a:spcAft>
                          <a:spcPts val="600"/>
                        </a:spcAft>
                        <a:buFont typeface="Arial" panose="020B0604020202020204" pitchFamily="34" charset="0"/>
                        <a:buChar char="•"/>
                      </a:pPr>
                      <a:r>
                        <a:rPr lang="en-US" sz="1400" b="0" i="0" u="none" strike="noStrike" baseline="0" dirty="0" smtClean="0">
                          <a:solidFill>
                            <a:srgbClr val="000000"/>
                          </a:solidFill>
                          <a:latin typeface="Arial" panose="020B0604020202020204" pitchFamily="34" charset="0"/>
                          <a:cs typeface="Arial" panose="020B0604020202020204" pitchFamily="34" charset="0"/>
                        </a:rPr>
                        <a:t>Paying small suppliers 15 days later will allow </a:t>
                      </a:r>
                      <a:r>
                        <a:rPr lang="en-US" sz="1400" b="0" i="1" u="none" strike="noStrike" baseline="0" dirty="0" smtClean="0">
                          <a:solidFill>
                            <a:srgbClr val="000000"/>
                          </a:solidFill>
                          <a:latin typeface="Arial" panose="020B0604020202020204" pitchFamily="34" charset="0"/>
                          <a:cs typeface="Arial" panose="020B0604020202020204" pitchFamily="34" charset="0"/>
                        </a:rPr>
                        <a:t>M&amp;S </a:t>
                      </a:r>
                      <a:r>
                        <a:rPr lang="en-US" sz="1400" b="0" i="0" u="none" strike="noStrike" baseline="0" dirty="0" smtClean="0">
                          <a:solidFill>
                            <a:srgbClr val="000000"/>
                          </a:solidFill>
                          <a:latin typeface="Arial" panose="020B0604020202020204" pitchFamily="34" charset="0"/>
                          <a:cs typeface="Arial" panose="020B0604020202020204" pitchFamily="34" charset="0"/>
                        </a:rPr>
                        <a:t>to keep cash longer in its own bank account as suppliers will have to wait longer to be paid (1 mark) </a:t>
                      </a:r>
                    </a:p>
                    <a:p>
                      <a:pPr marL="285750" indent="-285750">
                        <a:spcAft>
                          <a:spcPts val="600"/>
                        </a:spcAft>
                        <a:buFont typeface="Arial" panose="020B0604020202020204" pitchFamily="34" charset="0"/>
                        <a:buChar char="•"/>
                      </a:pPr>
                      <a:r>
                        <a:rPr lang="en-US" sz="1400" b="0" i="0" u="none" strike="noStrike" baseline="0" dirty="0" smtClean="0">
                          <a:solidFill>
                            <a:srgbClr val="000000"/>
                          </a:solidFill>
                          <a:latin typeface="Arial" panose="020B0604020202020204" pitchFamily="34" charset="0"/>
                          <a:cs typeface="Arial" panose="020B0604020202020204" pitchFamily="34" charset="0"/>
                        </a:rPr>
                        <a:t>This will result in an improvement in cash flow as </a:t>
                      </a:r>
                      <a:r>
                        <a:rPr lang="en-US" sz="1400" b="0" i="1" u="none" strike="noStrike" baseline="0" dirty="0" smtClean="0">
                          <a:solidFill>
                            <a:srgbClr val="000000"/>
                          </a:solidFill>
                          <a:latin typeface="Arial" panose="020B0604020202020204" pitchFamily="34" charset="0"/>
                          <a:cs typeface="Arial" panose="020B0604020202020204" pitchFamily="34" charset="0"/>
                        </a:rPr>
                        <a:t>M&amp;S </a:t>
                      </a:r>
                      <a:r>
                        <a:rPr lang="en-US" sz="1400" b="0" i="0" u="none" strike="noStrike" baseline="0" dirty="0" smtClean="0">
                          <a:solidFill>
                            <a:srgbClr val="000000"/>
                          </a:solidFill>
                          <a:latin typeface="Arial" panose="020B0604020202020204" pitchFamily="34" charset="0"/>
                          <a:cs typeface="Arial" panose="020B0604020202020204" pitchFamily="34" charset="0"/>
                        </a:rPr>
                        <a:t>will have longer to sell the merchandise before having to pay their suppliers for it (1 mark ) </a:t>
                      </a:r>
                    </a:p>
                    <a:p>
                      <a:pPr>
                        <a:spcAft>
                          <a:spcPts val="600"/>
                        </a:spcAft>
                      </a:pPr>
                      <a:r>
                        <a:rPr lang="en-US" sz="1400" b="1" i="0" u="none" strike="noStrike" baseline="0" dirty="0" smtClean="0">
                          <a:solidFill>
                            <a:srgbClr val="000000"/>
                          </a:solidFill>
                          <a:latin typeface="Arial" panose="020B0604020202020204" pitchFamily="34" charset="0"/>
                          <a:cs typeface="Arial" panose="020B0604020202020204" pitchFamily="34" charset="0"/>
                        </a:rPr>
                        <a:t>Alternatively, up to two of the marks above can be achieved by explaining (not defining) distracters, for example: </a:t>
                      </a:r>
                      <a:endParaRPr lang="en-US" sz="14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400" b="0" i="0" u="none" strike="noStrike" baseline="0" dirty="0" smtClean="0">
                          <a:solidFill>
                            <a:srgbClr val="000000"/>
                          </a:solidFill>
                          <a:latin typeface="Arial" panose="020B0604020202020204" pitchFamily="34" charset="0"/>
                          <a:cs typeface="Arial" panose="020B0604020202020204" pitchFamily="34" charset="0"/>
                        </a:rPr>
                        <a:t>B is wrong because this may lead to </a:t>
                      </a:r>
                      <a:r>
                        <a:rPr lang="en-US" sz="1400" b="0" i="1" u="none" strike="noStrike" baseline="0" dirty="0" smtClean="0">
                          <a:solidFill>
                            <a:srgbClr val="000000"/>
                          </a:solidFill>
                          <a:latin typeface="Arial" panose="020B0604020202020204" pitchFamily="34" charset="0"/>
                          <a:cs typeface="Arial" panose="020B0604020202020204" pitchFamily="34" charset="0"/>
                        </a:rPr>
                        <a:t>M&amp;S </a:t>
                      </a:r>
                      <a:r>
                        <a:rPr lang="en-US" sz="1400" b="0" i="0" u="none" strike="noStrike" baseline="0" dirty="0" smtClean="0">
                          <a:solidFill>
                            <a:srgbClr val="000000"/>
                          </a:solidFill>
                          <a:latin typeface="Arial" panose="020B0604020202020204" pitchFamily="34" charset="0"/>
                          <a:cs typeface="Arial" panose="020B0604020202020204" pitchFamily="34" charset="0"/>
                        </a:rPr>
                        <a:t>receiving a poor brand image as </a:t>
                      </a:r>
                      <a:r>
                        <a:rPr lang="en-US" sz="1400" b="0" i="1" u="none" strike="noStrike" baseline="0" dirty="0" smtClean="0">
                          <a:solidFill>
                            <a:srgbClr val="000000"/>
                          </a:solidFill>
                          <a:latin typeface="Arial" panose="020B0604020202020204" pitchFamily="34" charset="0"/>
                          <a:cs typeface="Arial" panose="020B0604020202020204" pitchFamily="34" charset="0"/>
                        </a:rPr>
                        <a:t>M&amp;S </a:t>
                      </a:r>
                      <a:r>
                        <a:rPr lang="en-US" sz="1400" b="0" i="0" u="none" strike="noStrike" baseline="0" dirty="0" smtClean="0">
                          <a:solidFill>
                            <a:srgbClr val="000000"/>
                          </a:solidFill>
                          <a:latin typeface="Arial" panose="020B0604020202020204" pitchFamily="34" charset="0"/>
                          <a:cs typeface="Arial" panose="020B0604020202020204" pitchFamily="34" charset="0"/>
                        </a:rPr>
                        <a:t>is seen as being unethical by taking longer to pay small suppliers </a:t>
                      </a:r>
                      <a:r>
                        <a:rPr lang="en-US" sz="1400" b="1" i="0" u="none" strike="noStrike" baseline="0" dirty="0" smtClean="0">
                          <a:solidFill>
                            <a:srgbClr val="000000"/>
                          </a:solidFill>
                          <a:latin typeface="Arial" panose="020B0604020202020204" pitchFamily="34" charset="0"/>
                          <a:cs typeface="Arial" panose="020B0604020202020204" pitchFamily="34" charset="0"/>
                        </a:rPr>
                        <a:t>OR </a:t>
                      </a:r>
                      <a:r>
                        <a:rPr lang="en-US" sz="1400" b="0" i="0" u="none" strike="noStrike" baseline="0" dirty="0" smtClean="0">
                          <a:solidFill>
                            <a:srgbClr val="000000"/>
                          </a:solidFill>
                          <a:latin typeface="Arial" panose="020B0604020202020204" pitchFamily="34" charset="0"/>
                          <a:cs typeface="Arial" panose="020B0604020202020204" pitchFamily="34" charset="0"/>
                        </a:rPr>
                        <a:t>brand image only applies to customers who may not know or care about the change in supplier terms (1 mark) </a:t>
                      </a:r>
                    </a:p>
                    <a:p>
                      <a:pPr marL="285750" indent="-285750">
                        <a:spcAft>
                          <a:spcPts val="600"/>
                        </a:spcAft>
                        <a:buFont typeface="Arial" panose="020B0604020202020204" pitchFamily="34" charset="0"/>
                        <a:buChar char="•"/>
                      </a:pPr>
                      <a:r>
                        <a:rPr lang="en-US" sz="1400" b="0" i="0" u="none" strike="noStrike" baseline="0" dirty="0" smtClean="0">
                          <a:solidFill>
                            <a:srgbClr val="000000"/>
                          </a:solidFill>
                          <a:latin typeface="Arial" panose="020B0604020202020204" pitchFamily="34" charset="0"/>
                          <a:cs typeface="Arial" panose="020B0604020202020204" pitchFamily="34" charset="0"/>
                        </a:rPr>
                        <a:t>C is wrong because this may lead to a decrease in the number of suppliers who want to trade with </a:t>
                      </a:r>
                      <a:r>
                        <a:rPr lang="en-US" sz="1400" b="0" i="1" u="none" strike="noStrike" baseline="0" dirty="0" smtClean="0">
                          <a:solidFill>
                            <a:srgbClr val="000000"/>
                          </a:solidFill>
                          <a:latin typeface="Arial" panose="020B0604020202020204" pitchFamily="34" charset="0"/>
                          <a:cs typeface="Arial" panose="020B0604020202020204" pitchFamily="34" charset="0"/>
                        </a:rPr>
                        <a:t>M&amp;S </a:t>
                      </a:r>
                      <a:r>
                        <a:rPr lang="en-US" sz="1400" b="0" i="0" u="none" strike="noStrike" baseline="0" dirty="0" smtClean="0">
                          <a:solidFill>
                            <a:srgbClr val="000000"/>
                          </a:solidFill>
                          <a:latin typeface="Arial" panose="020B0604020202020204" pitchFamily="34" charset="0"/>
                          <a:cs typeface="Arial" panose="020B0604020202020204" pitchFamily="34" charset="0"/>
                        </a:rPr>
                        <a:t>as it will impact on their cash flow if they are paid 15 days later (1 mark) </a:t>
                      </a:r>
                    </a:p>
                    <a:p>
                      <a:pPr marL="285750" indent="-285750">
                        <a:spcAft>
                          <a:spcPts val="600"/>
                        </a:spcAft>
                        <a:buFont typeface="Arial" panose="020B0604020202020204" pitchFamily="34" charset="0"/>
                        <a:buChar char="•"/>
                      </a:pPr>
                      <a:r>
                        <a:rPr lang="en-US" sz="1400" b="0" i="0" u="none" strike="noStrike" baseline="0" dirty="0" smtClean="0">
                          <a:solidFill>
                            <a:srgbClr val="000000"/>
                          </a:solidFill>
                          <a:latin typeface="Arial" panose="020B0604020202020204" pitchFamily="34" charset="0"/>
                          <a:cs typeface="Arial" panose="020B0604020202020204" pitchFamily="34" charset="0"/>
                        </a:rPr>
                        <a:t>D is wrong because </a:t>
                      </a:r>
                      <a:r>
                        <a:rPr lang="en-US" sz="1400" b="0" i="1" u="none" strike="noStrike" baseline="0" dirty="0" smtClean="0">
                          <a:solidFill>
                            <a:srgbClr val="000000"/>
                          </a:solidFill>
                          <a:latin typeface="Arial" panose="020B0604020202020204" pitchFamily="34" charset="0"/>
                          <a:cs typeface="Arial" panose="020B0604020202020204" pitchFamily="34" charset="0"/>
                        </a:rPr>
                        <a:t>M&amp;S </a:t>
                      </a:r>
                      <a:r>
                        <a:rPr lang="en-US" sz="1400" b="0" i="0" u="none" strike="noStrike" baseline="0" dirty="0" smtClean="0">
                          <a:solidFill>
                            <a:srgbClr val="000000"/>
                          </a:solidFill>
                          <a:latin typeface="Arial" panose="020B0604020202020204" pitchFamily="34" charset="0"/>
                          <a:cs typeface="Arial" panose="020B0604020202020204" pitchFamily="34" charset="0"/>
                        </a:rPr>
                        <a:t>should see a decrease in the amount of overdraft they will need if they are taking longer to pay its suppliers (1 mark) </a:t>
                      </a:r>
                    </a:p>
                    <a:p>
                      <a:pPr>
                        <a:spcAft>
                          <a:spcPts val="600"/>
                        </a:spcAft>
                      </a:pPr>
                      <a:r>
                        <a:rPr lang="en-US" sz="1400" b="0" i="0" u="none" strike="noStrike" baseline="0" dirty="0" smtClean="0">
                          <a:solidFill>
                            <a:srgbClr val="000000"/>
                          </a:solidFill>
                          <a:latin typeface="Arial" panose="020B0604020202020204" pitchFamily="34" charset="0"/>
                          <a:cs typeface="Arial" panose="020B0604020202020204" pitchFamily="34" charset="0"/>
                        </a:rPr>
                        <a:t>Any acceptable answer that shows selective knowledge/understanding/application and/or development. </a:t>
                      </a:r>
                    </a:p>
                    <a:p>
                      <a:pPr>
                        <a:spcAft>
                          <a:spcPts val="600"/>
                        </a:spcAft>
                      </a:pPr>
                      <a:r>
                        <a:rPr lang="en-US" sz="1400" b="1" i="0" u="none" strike="noStrike" baseline="0" dirty="0" smtClean="0">
                          <a:solidFill>
                            <a:srgbClr val="000000"/>
                          </a:solidFill>
                          <a:latin typeface="Arial" panose="020B0604020202020204" pitchFamily="34" charset="0"/>
                          <a:cs typeface="Arial" panose="020B0604020202020204" pitchFamily="34" charset="0"/>
                        </a:rPr>
                        <a:t>N.B. up to 2 marks out of 3 may be gained for part (b) if part (a) is incorrect. </a:t>
                      </a:r>
                      <a:r>
                        <a:rPr lang="en-US" sz="1400" b="0" i="0" u="none" strike="noStrike" baseline="0" dirty="0" smtClean="0">
                          <a:solidFill>
                            <a:srgbClr val="000000"/>
                          </a:solidFill>
                          <a:latin typeface="Arial" panose="020B0604020202020204" pitchFamily="34" charset="0"/>
                          <a:cs typeface="Arial" panose="020B0604020202020204" pitchFamily="34" charset="0"/>
                        </a:rPr>
                        <a:t>	</a:t>
                      </a:r>
                    </a:p>
                  </a:txBody>
                  <a:tcPr marL="68580" marR="68580" marT="34290" marB="34290"/>
                </a:tc>
                <a:tc>
                  <a:txBody>
                    <a:bodyPr/>
                    <a:lstStyle/>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1-3 marks</a:t>
                      </a:r>
                    </a:p>
                    <a:p>
                      <a:pPr algn="ctr"/>
                      <a:endParaRPr lang="en-GB" sz="1800" dirty="0" smtClean="0">
                        <a:latin typeface="Arial" panose="020B0604020202020204" pitchFamily="34" charset="0"/>
                        <a:cs typeface="Arial" panose="020B0604020202020204" pitchFamily="34" charset="0"/>
                      </a:endParaRPr>
                    </a:p>
                    <a:p>
                      <a:pPr algn="ctr"/>
                      <a:endParaRPr lang="en-IE"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Total 4</a:t>
                      </a:r>
                      <a:r>
                        <a:rPr lang="en-GB" sz="1800" baseline="0" dirty="0" smtClean="0">
                          <a:latin typeface="Arial" panose="020B0604020202020204" pitchFamily="34" charset="0"/>
                          <a:cs typeface="Arial" panose="020B0604020202020204" pitchFamily="34" charset="0"/>
                        </a:rPr>
                        <a:t> marks</a:t>
                      </a:r>
                      <a:endParaRPr lang="en-GB" sz="1800" dirty="0" smtClean="0">
                        <a:latin typeface="Arial" panose="020B0604020202020204" pitchFamily="34" charset="0"/>
                        <a:cs typeface="Arial" panose="020B0604020202020204" pitchFamily="34" charset="0"/>
                      </a:endParaRPr>
                    </a:p>
                  </a:txBody>
                  <a:tcPr marL="68580" marR="68580" marT="34290" marB="34290"/>
                </a:tc>
              </a:tr>
            </a:tbl>
          </a:graphicData>
        </a:graphic>
      </p:graphicFrame>
      <p:sp>
        <p:nvSpPr>
          <p:cNvPr id="5" name="TextBox 4">
            <a:hlinkClick r:id="rId3" action="ppaction://hlinkfile"/>
          </p:cNvPr>
          <p:cNvSpPr txBox="1"/>
          <p:nvPr/>
        </p:nvSpPr>
        <p:spPr>
          <a:xfrm>
            <a:off x="8172400" y="1556792"/>
            <a:ext cx="360040" cy="769441"/>
          </a:xfrm>
          <a:prstGeom prst="rect">
            <a:avLst/>
          </a:prstGeom>
          <a:noFill/>
        </p:spPr>
        <p:txBody>
          <a:bodyPr wrap="square" rtlCol="0">
            <a:spAutoFit/>
          </a:bodyPr>
          <a:lstStyle/>
          <a:p>
            <a:r>
              <a:rPr lang="en-IE"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848136515"/>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683607"/>
          </a:xfrm>
          <a:prstGeom prst="rect">
            <a:avLst/>
          </a:prstGeom>
        </p:spPr>
        <p:txBody>
          <a:bodyPr wrap="square">
            <a:spAutoFit/>
          </a:bodyPr>
          <a:lstStyle/>
          <a:p>
            <a:pPr marL="457200" indent="-457200">
              <a:spcAft>
                <a:spcPts val="400"/>
              </a:spcAft>
              <a:buClr>
                <a:schemeClr val="accent6">
                  <a:lumMod val="50000"/>
                </a:schemeClr>
              </a:buClr>
              <a:buFont typeface="+mj-lt"/>
              <a:buAutoNum type="arabicPeriod" startAt="5"/>
              <a:tabLst>
                <a:tab pos="8345488" algn="r"/>
              </a:tabLst>
            </a:pPr>
            <a:r>
              <a:rPr lang="en-US" sz="2000" dirty="0">
                <a:solidFill>
                  <a:srgbClr val="FF0000"/>
                </a:solidFill>
              </a:rPr>
              <a:t>In 2013 Adidas, the world’s second largest sportswear group, announced its </a:t>
            </a:r>
            <a:r>
              <a:rPr lang="en-US" sz="2000" dirty="0" smtClean="0">
                <a:solidFill>
                  <a:srgbClr val="FF0000"/>
                </a:solidFill>
              </a:rPr>
              <a:t>profits would </a:t>
            </a:r>
            <a:r>
              <a:rPr lang="en-US" sz="2000" dirty="0">
                <a:solidFill>
                  <a:srgbClr val="FF0000"/>
                </a:solidFill>
              </a:rPr>
              <a:t>be 11% lower than forecast.</a:t>
            </a:r>
            <a:r>
              <a:rPr lang="en-US" sz="2000" dirty="0" smtClean="0">
                <a:solidFill>
                  <a:srgbClr val="FF0000"/>
                </a:solidFill>
              </a:rPr>
              <a:t/>
            </a:r>
            <a:br>
              <a:rPr lang="en-US" sz="2000" dirty="0" smtClean="0">
                <a:solidFill>
                  <a:srgbClr val="FF0000"/>
                </a:solidFill>
              </a:rPr>
            </a:br>
            <a:r>
              <a:rPr lang="en-US" sz="2000" dirty="0" smtClean="0">
                <a:solidFill>
                  <a:srgbClr val="FF0000"/>
                </a:solidFill>
              </a:rPr>
              <a:t>(</a:t>
            </a:r>
            <a:r>
              <a:rPr lang="en-US" sz="2000" dirty="0">
                <a:solidFill>
                  <a:srgbClr val="FF0000"/>
                </a:solidFill>
              </a:rPr>
              <a:t>a) Which one of the following is the most likely reason for the drop in profit?</a:t>
            </a:r>
            <a:r>
              <a:rPr lang="en-US" sz="2000" dirty="0" smtClean="0">
                <a:solidFill>
                  <a:srgbClr val="FF0000"/>
                </a:solidFill>
              </a:rPr>
              <a:t>	(1</a:t>
            </a:r>
            <a:r>
              <a:rPr lang="en-US" sz="2000" dirty="0">
                <a:solidFill>
                  <a:srgbClr val="FF0000"/>
                </a:solidFill>
              </a:rPr>
              <a:t>)</a:t>
            </a:r>
          </a:p>
          <a:p>
            <a:pPr marL="811213" indent="-360363">
              <a:spcAft>
                <a:spcPts val="400"/>
              </a:spcAft>
              <a:buClr>
                <a:schemeClr val="accent6">
                  <a:lumMod val="50000"/>
                </a:schemeClr>
              </a:buClr>
              <a:buFont typeface="+mj-lt"/>
              <a:buAutoNum type="alphaUcPeriod"/>
            </a:pPr>
            <a:r>
              <a:rPr lang="en-US" sz="2000" dirty="0">
                <a:solidFill>
                  <a:srgbClr val="FF0000"/>
                </a:solidFill>
              </a:rPr>
              <a:t>Increased productivity of its workforce</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Overestimation </a:t>
            </a:r>
            <a:r>
              <a:rPr lang="en-US" sz="2000" dirty="0">
                <a:solidFill>
                  <a:srgbClr val="FF0000"/>
                </a:solidFill>
              </a:rPr>
              <a:t>of projected sales</a:t>
            </a:r>
          </a:p>
          <a:p>
            <a:pPr marL="811213" indent="-360363">
              <a:spcAft>
                <a:spcPts val="400"/>
              </a:spcAft>
              <a:buClr>
                <a:schemeClr val="accent6">
                  <a:lumMod val="50000"/>
                </a:schemeClr>
              </a:buClr>
              <a:buFont typeface="+mj-lt"/>
              <a:buAutoNum type="alphaUcPeriod"/>
            </a:pPr>
            <a:r>
              <a:rPr lang="en-US" sz="2000" dirty="0" err="1" smtClean="0">
                <a:solidFill>
                  <a:srgbClr val="FF0000"/>
                </a:solidFill>
              </a:rPr>
              <a:t>Minimisation</a:t>
            </a:r>
            <a:r>
              <a:rPr lang="en-US" sz="2000" dirty="0" smtClean="0">
                <a:solidFill>
                  <a:srgbClr val="FF0000"/>
                </a:solidFill>
              </a:rPr>
              <a:t> </a:t>
            </a:r>
            <a:r>
              <a:rPr lang="en-US" sz="2000" dirty="0">
                <a:solidFill>
                  <a:srgbClr val="FF0000"/>
                </a:solidFill>
              </a:rPr>
              <a:t>of total costs</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Reduction </a:t>
            </a:r>
            <a:r>
              <a:rPr lang="en-US" sz="2000" dirty="0">
                <a:solidFill>
                  <a:srgbClr val="FF0000"/>
                </a:solidFill>
              </a:rPr>
              <a:t>in competition</a:t>
            </a:r>
            <a:endParaRPr lang="en-US" sz="2000" dirty="0" smtClean="0">
              <a:solidFill>
                <a:srgbClr val="FF0000"/>
              </a:solidFill>
            </a:endParaRPr>
          </a:p>
          <a:p>
            <a:pPr marL="450850">
              <a:spcAft>
                <a:spcPts val="400"/>
              </a:spcAft>
              <a:buClr>
                <a:schemeClr val="accent6">
                  <a:lumMod val="50000"/>
                </a:schemeClr>
              </a:buClr>
            </a:pPr>
            <a:r>
              <a:rPr lang="en-US" sz="2000" dirty="0" smtClean="0">
                <a:solidFill>
                  <a:srgbClr val="FF0000"/>
                </a:solidFill>
              </a:rPr>
              <a:t>Answer [   ]</a:t>
            </a:r>
          </a:p>
          <a:p>
            <a:pPr marL="450850">
              <a:spcAft>
                <a:spcPts val="400"/>
              </a:spcAft>
              <a:buClr>
                <a:schemeClr val="accent6">
                  <a:lumMod val="50000"/>
                </a:schemeClr>
              </a:buClr>
            </a:pPr>
            <a:r>
              <a:rPr lang="en-US" sz="2000" dirty="0" smtClean="0">
                <a:solidFill>
                  <a:srgbClr val="FF0000"/>
                </a:solidFill>
              </a:rPr>
              <a:t>(</a:t>
            </a:r>
            <a:r>
              <a:rPr lang="en-US" sz="2000" dirty="0">
                <a:solidFill>
                  <a:srgbClr val="FF0000"/>
                </a:solidFill>
              </a:rPr>
              <a:t>b) Explain why this answer is correct</a:t>
            </a:r>
            <a:r>
              <a:rPr lang="en-US" sz="2000" dirty="0" smtClean="0">
                <a:solidFill>
                  <a:srgbClr val="FF0000"/>
                </a:solidFill>
              </a:rPr>
              <a:t>.	(</a:t>
            </a:r>
            <a:r>
              <a:rPr lang="en-US" sz="2000" dirty="0">
                <a:solidFill>
                  <a:srgbClr val="FF0000"/>
                </a:solidFill>
              </a:rPr>
              <a:t>3</a:t>
            </a:r>
            <a:r>
              <a:rPr lang="en-US" sz="2000" dirty="0" smtClean="0">
                <a:solidFill>
                  <a:srgbClr val="FF0000"/>
                </a:solidFill>
              </a:rPr>
              <a:t>)</a:t>
            </a:r>
          </a:p>
          <a:p>
            <a:pPr>
              <a:spcAft>
                <a:spcPts val="400"/>
              </a:spcAft>
              <a:buClr>
                <a:schemeClr val="accent6">
                  <a:lumMod val="50000"/>
                </a:schemeClr>
              </a:buClr>
              <a:tabLst>
                <a:tab pos="8345488"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rPr>
              <a:t>(</a:t>
            </a:r>
            <a:r>
              <a:rPr lang="en-US" sz="2000" b="1" dirty="0">
                <a:solidFill>
                  <a:srgbClr val="FF0000"/>
                </a:solidFill>
              </a:rPr>
              <a:t>Total for Question 4 = 4 marks)</a:t>
            </a:r>
            <a:endParaRPr lang="en-US" sz="20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4100" dirty="0" smtClean="0"/>
              <a:t>15 – Exam Questions – June 2014</a:t>
            </a:r>
            <a:endParaRPr lang="en-GB" sz="4100" dirty="0"/>
          </a:p>
        </p:txBody>
      </p:sp>
      <p:sp>
        <p:nvSpPr>
          <p:cNvPr id="5" name="TextBox 4">
            <a:hlinkClick r:id="rId3" action="ppaction://hlinkfile"/>
          </p:cNvPr>
          <p:cNvSpPr txBox="1"/>
          <p:nvPr/>
        </p:nvSpPr>
        <p:spPr>
          <a:xfrm>
            <a:off x="8460432" y="2708920"/>
            <a:ext cx="360040" cy="769441"/>
          </a:xfrm>
          <a:prstGeom prst="rect">
            <a:avLst/>
          </a:prstGeom>
          <a:noFill/>
        </p:spPr>
        <p:txBody>
          <a:bodyPr wrap="square" rtlCol="0">
            <a:spAutoFit/>
          </a:bodyPr>
          <a:lstStyle/>
          <a:p>
            <a:r>
              <a:rPr lang="en-IE"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911186562"/>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15 </a:t>
            </a:r>
            <a:r>
              <a:rPr lang="en-GB" sz="4000" dirty="0"/>
              <a:t>– Exam Questions – </a:t>
            </a:r>
            <a:r>
              <a:rPr lang="en-GB" sz="4000" dirty="0" smtClean="0"/>
              <a:t>June 2014</a:t>
            </a:r>
            <a:endParaRPr lang="en-GB" sz="4000" b="1" dirty="0" smtClean="0"/>
          </a:p>
        </p:txBody>
      </p:sp>
      <p:graphicFrame>
        <p:nvGraphicFramePr>
          <p:cNvPr id="4" name="Table 3"/>
          <p:cNvGraphicFramePr>
            <a:graphicFrameLocks noGrp="1"/>
          </p:cNvGraphicFramePr>
          <p:nvPr>
            <p:extLst/>
          </p:nvPr>
        </p:nvGraphicFramePr>
        <p:xfrm>
          <a:off x="323528" y="1124744"/>
          <a:ext cx="8496945" cy="5491480"/>
        </p:xfrm>
        <a:graphic>
          <a:graphicData uri="http://schemas.openxmlformats.org/drawingml/2006/table">
            <a:tbl>
              <a:tblPr firstRow="1" bandRow="1">
                <a:tableStyleId>{5C22544A-7EE6-4342-B048-85BDC9FD1C3A}</a:tableStyleId>
              </a:tblPr>
              <a:tblGrid>
                <a:gridCol w="648072"/>
                <a:gridCol w="6984776"/>
                <a:gridCol w="864097"/>
              </a:tblGrid>
              <a:tr h="370840">
                <a:tc>
                  <a:txBody>
                    <a:bodyPr/>
                    <a:lstStyle/>
                    <a:p>
                      <a:r>
                        <a:rPr lang="en-GB" sz="1510" dirty="0" smtClean="0">
                          <a:latin typeface="Arial" panose="020B0604020202020204" pitchFamily="34" charset="0"/>
                          <a:cs typeface="Arial" panose="020B0604020202020204" pitchFamily="34" charset="0"/>
                        </a:rPr>
                        <a:t>5 (a)</a:t>
                      </a:r>
                      <a:endParaRPr lang="en-GB" sz="1510" dirty="0">
                        <a:latin typeface="Arial" panose="020B0604020202020204" pitchFamily="34" charset="0"/>
                        <a:cs typeface="Arial" panose="020B0604020202020204" pitchFamily="34" charset="0"/>
                      </a:endParaRPr>
                    </a:p>
                  </a:txBody>
                  <a:tcPr/>
                </a:tc>
                <a:tc>
                  <a:txBody>
                    <a:bodyPr/>
                    <a:lstStyle/>
                    <a:p>
                      <a:r>
                        <a:rPr kumimoji="0" lang="en-US" sz="1510" b="0" i="0" u="none" strike="noStrike" kern="1200" baseline="0" dirty="0" smtClean="0">
                          <a:solidFill>
                            <a:schemeClr val="lt1"/>
                          </a:solidFill>
                          <a:latin typeface="Arial" panose="020B0604020202020204" pitchFamily="34" charset="0"/>
                          <a:ea typeface="+mn-ea"/>
                          <a:cs typeface="Arial" panose="020B0604020202020204" pitchFamily="34" charset="0"/>
                        </a:rPr>
                        <a:t>Answer: B (Overestimation of projected sales)</a:t>
                      </a:r>
                    </a:p>
                  </a:txBody>
                  <a:tcPr/>
                </a:tc>
                <a:tc>
                  <a:txBody>
                    <a:bodyPr/>
                    <a:lstStyle/>
                    <a:p>
                      <a:pPr algn="ctr"/>
                      <a:r>
                        <a:rPr lang="en-GB" sz="1510" b="0" dirty="0" smtClean="0">
                          <a:latin typeface="Arial" panose="020B0604020202020204" pitchFamily="34" charset="0"/>
                          <a:cs typeface="Arial" panose="020B0604020202020204" pitchFamily="34" charset="0"/>
                        </a:rPr>
                        <a:t>1 mark</a:t>
                      </a:r>
                      <a:endParaRPr lang="en-GB" sz="1510" b="0" dirty="0">
                        <a:latin typeface="Arial" panose="020B0604020202020204" pitchFamily="34" charset="0"/>
                        <a:cs typeface="Arial" panose="020B0604020202020204" pitchFamily="34" charset="0"/>
                      </a:endParaRPr>
                    </a:p>
                  </a:txBody>
                  <a:tcPr/>
                </a:tc>
              </a:tr>
              <a:tr h="370840">
                <a:tc>
                  <a:txBody>
                    <a:bodyPr/>
                    <a:lstStyle/>
                    <a:p>
                      <a:r>
                        <a:rPr lang="en-GB" sz="1510" dirty="0" smtClean="0">
                          <a:latin typeface="Arial" panose="020B0604020202020204" pitchFamily="34" charset="0"/>
                          <a:cs typeface="Arial" panose="020B0604020202020204" pitchFamily="34" charset="0"/>
                        </a:rPr>
                        <a:t>5 (b)</a:t>
                      </a:r>
                      <a:endParaRPr lang="en-GB" sz="1510" dirty="0">
                        <a:latin typeface="Arial" panose="020B0604020202020204" pitchFamily="34" charset="0"/>
                        <a:cs typeface="Arial" panose="020B0604020202020204" pitchFamily="34" charset="0"/>
                      </a:endParaRPr>
                    </a:p>
                  </a:txBody>
                  <a:tcPr/>
                </a:tc>
                <a:tc>
                  <a:txBody>
                    <a:bodyPr/>
                    <a:lstStyle/>
                    <a:p>
                      <a:pPr algn="just"/>
                      <a:r>
                        <a:rPr lang="en-US" sz="1500" b="1" i="0" u="none" strike="noStrike" baseline="0" dirty="0" smtClean="0">
                          <a:solidFill>
                            <a:srgbClr val="000000"/>
                          </a:solidFill>
                          <a:latin typeface="Arial" panose="020B0604020202020204" pitchFamily="34" charset="0"/>
                          <a:cs typeface="Arial" panose="020B0604020202020204" pitchFamily="34" charset="0"/>
                        </a:rPr>
                        <a:t>Explain why this answer is correct: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Definition of profits e.g. total revenue – total costs </a:t>
                      </a:r>
                      <a:r>
                        <a:rPr lang="en-US" sz="1500" b="1" i="0" u="none" strike="noStrike" baseline="0" dirty="0" smtClean="0">
                          <a:solidFill>
                            <a:srgbClr val="000000"/>
                          </a:solidFill>
                          <a:latin typeface="Arial" panose="020B0604020202020204" pitchFamily="34" charset="0"/>
                          <a:cs typeface="Arial" panose="020B0604020202020204" pitchFamily="34" charset="0"/>
                        </a:rPr>
                        <a:t>OR </a:t>
                      </a:r>
                      <a:r>
                        <a:rPr lang="en-US" sz="1500" b="0" i="0" u="none" strike="noStrike" baseline="0" dirty="0" smtClean="0">
                          <a:solidFill>
                            <a:srgbClr val="000000"/>
                          </a:solidFill>
                          <a:latin typeface="Arial" panose="020B0604020202020204" pitchFamily="34" charset="0"/>
                          <a:cs typeface="Arial" panose="020B0604020202020204" pitchFamily="34" charset="0"/>
                        </a:rPr>
                        <a:t>projected sales e.g. the number of products a firm expects to sell over a given time period (1 mark) </a:t>
                      </a:r>
                    </a:p>
                    <a:p>
                      <a:pPr marL="285750" indent="-285750">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Sales forecasts can be affected by many factors such as external influences and so </a:t>
                      </a:r>
                      <a:r>
                        <a:rPr lang="en-US" sz="1500" b="0" i="1" u="none" strike="noStrike" baseline="0" dirty="0" smtClean="0">
                          <a:solidFill>
                            <a:srgbClr val="000000"/>
                          </a:solidFill>
                          <a:latin typeface="Arial" panose="020B0604020202020204" pitchFamily="34" charset="0"/>
                          <a:cs typeface="Arial" panose="020B0604020202020204" pitchFamily="34" charset="0"/>
                        </a:rPr>
                        <a:t>Adidas</a:t>
                      </a:r>
                      <a:r>
                        <a:rPr lang="en-US" sz="1500" b="0" i="0" u="none" strike="noStrike" baseline="0" dirty="0" smtClean="0">
                          <a:solidFill>
                            <a:srgbClr val="000000"/>
                          </a:solidFill>
                          <a:latin typeface="Arial" panose="020B0604020202020204" pitchFamily="34" charset="0"/>
                          <a:cs typeface="Arial" panose="020B0604020202020204" pitchFamily="34" charset="0"/>
                        </a:rPr>
                        <a:t>’ projected sales may have been overestimated (1 mark) </a:t>
                      </a:r>
                    </a:p>
                    <a:p>
                      <a:pPr marL="285750" indent="-285750">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If this is the case then the revenue received by </a:t>
                      </a:r>
                      <a:r>
                        <a:rPr lang="en-US" sz="1500" b="0" i="1" u="none" strike="noStrike" baseline="0" dirty="0" smtClean="0">
                          <a:solidFill>
                            <a:srgbClr val="000000"/>
                          </a:solidFill>
                          <a:latin typeface="Arial" panose="020B0604020202020204" pitchFamily="34" charset="0"/>
                          <a:cs typeface="Arial" panose="020B0604020202020204" pitchFamily="34" charset="0"/>
                        </a:rPr>
                        <a:t>Adidas </a:t>
                      </a:r>
                      <a:r>
                        <a:rPr lang="en-US" sz="1500" b="0" i="0" u="none" strike="noStrike" baseline="0" dirty="0" smtClean="0">
                          <a:solidFill>
                            <a:srgbClr val="000000"/>
                          </a:solidFill>
                          <a:latin typeface="Arial" panose="020B0604020202020204" pitchFamily="34" charset="0"/>
                          <a:cs typeface="Arial" panose="020B0604020202020204" pitchFamily="34" charset="0"/>
                        </a:rPr>
                        <a:t>will be less than predicted, which would mean that the actual profit would then be less than the predicted profit. (1 mark) </a:t>
                      </a:r>
                      <a:endParaRPr lang="en-GB" sz="1500" b="0" i="0" u="none" strike="noStrike" baseline="0" dirty="0" smtClean="0">
                        <a:solidFill>
                          <a:srgbClr val="000000"/>
                        </a:solidFill>
                        <a:latin typeface="Arial" panose="020B0604020202020204" pitchFamily="34" charset="0"/>
                        <a:cs typeface="Arial" panose="020B0604020202020204" pitchFamily="34" charset="0"/>
                      </a:endParaRPr>
                    </a:p>
                    <a:p>
                      <a:r>
                        <a:rPr lang="en-US" sz="1500" b="1" i="0" u="none" strike="noStrike" baseline="0" dirty="0" smtClean="0">
                          <a:solidFill>
                            <a:srgbClr val="000000"/>
                          </a:solidFill>
                          <a:latin typeface="Arial" panose="020B0604020202020204" pitchFamily="34" charset="0"/>
                          <a:cs typeface="Arial" panose="020B0604020202020204" pitchFamily="34" charset="0"/>
                        </a:rPr>
                        <a:t>Alternatively, up to two of the marks above can be achieved by explaining (not defining) distracters, for example: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A is wrong because profits would have increased rather than decreased as workers were more efficient in making sportswear resulting in lower costs and potentially an increase in profits (1 mark) </a:t>
                      </a:r>
                    </a:p>
                    <a:p>
                      <a:pPr marL="285750" indent="-285750">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C is wrong because minimising total costs would have led to an increase in profits as profit is TR-TC (1 mark) </a:t>
                      </a:r>
                    </a:p>
                    <a:p>
                      <a:pPr marL="285750" indent="-285750">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D is wrong because if there had been a reduction in competition, </a:t>
                      </a:r>
                      <a:r>
                        <a:rPr lang="en-US" sz="1500" b="0" i="1" u="none" strike="noStrike" baseline="0" dirty="0" smtClean="0">
                          <a:solidFill>
                            <a:srgbClr val="000000"/>
                          </a:solidFill>
                          <a:latin typeface="Arial" panose="020B0604020202020204" pitchFamily="34" charset="0"/>
                          <a:cs typeface="Arial" panose="020B0604020202020204" pitchFamily="34" charset="0"/>
                        </a:rPr>
                        <a:t>Adidas </a:t>
                      </a:r>
                      <a:r>
                        <a:rPr lang="en-US" sz="1500" b="0" i="0" u="none" strike="noStrike" baseline="0" dirty="0" smtClean="0">
                          <a:solidFill>
                            <a:srgbClr val="000000"/>
                          </a:solidFill>
                          <a:latin typeface="Arial" panose="020B0604020202020204" pitchFamily="34" charset="0"/>
                          <a:cs typeface="Arial" panose="020B0604020202020204" pitchFamily="34" charset="0"/>
                        </a:rPr>
                        <a:t>would have increased sales and therefore profit as there would be less choice for customers (1 mark) </a:t>
                      </a:r>
                    </a:p>
                    <a:p>
                      <a:r>
                        <a:rPr lang="en-US" sz="1500" b="0" i="0" u="none" strike="noStrike" baseline="0" dirty="0" smtClean="0">
                          <a:solidFill>
                            <a:srgbClr val="000000"/>
                          </a:solidFill>
                          <a:latin typeface="Arial" panose="020B0604020202020204" pitchFamily="34" charset="0"/>
                          <a:cs typeface="Arial" panose="020B0604020202020204" pitchFamily="34" charset="0"/>
                        </a:rPr>
                        <a:t>Any acceptable answer that shows selective knowledge/understanding/application and/or development. </a:t>
                      </a:r>
                    </a:p>
                    <a:p>
                      <a:r>
                        <a:rPr lang="en-US" sz="1500" b="1" i="0" u="none" strike="noStrike" baseline="0" dirty="0" smtClean="0">
                          <a:solidFill>
                            <a:srgbClr val="000000"/>
                          </a:solidFill>
                          <a:latin typeface="Arial" panose="020B0604020202020204" pitchFamily="34" charset="0"/>
                          <a:cs typeface="Arial" panose="020B0604020202020204" pitchFamily="34" charset="0"/>
                        </a:rPr>
                        <a:t>N.B. up to 2 marks out of 3 may be gained for part (b) if part (a) is incorrect.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txBody>
                  <a:tcPr/>
                </a:tc>
                <a:tc>
                  <a:txBody>
                    <a:bodyPr/>
                    <a:lstStyle/>
                    <a:p>
                      <a:pPr algn="ctr"/>
                      <a:r>
                        <a:rPr lang="en-GB" sz="1510" dirty="0" smtClean="0">
                          <a:latin typeface="Arial" panose="020B0604020202020204" pitchFamily="34" charset="0"/>
                          <a:cs typeface="Arial" panose="020B0604020202020204" pitchFamily="34" charset="0"/>
                        </a:rPr>
                        <a:t>1-3 marks</a:t>
                      </a: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r>
                        <a:rPr lang="en-GB" sz="1510" dirty="0" smtClean="0">
                          <a:latin typeface="Arial" panose="020B0604020202020204" pitchFamily="34" charset="0"/>
                          <a:cs typeface="Arial" panose="020B0604020202020204" pitchFamily="34" charset="0"/>
                        </a:rPr>
                        <a:t>Total 4</a:t>
                      </a:r>
                      <a:r>
                        <a:rPr lang="en-GB" sz="1510" baseline="0" dirty="0" smtClean="0">
                          <a:latin typeface="Arial" panose="020B0604020202020204" pitchFamily="34" charset="0"/>
                          <a:cs typeface="Arial" panose="020B0604020202020204" pitchFamily="34" charset="0"/>
                        </a:rPr>
                        <a:t> marks</a:t>
                      </a:r>
                      <a:endParaRPr lang="en-GB" sz="1510" dirty="0" smtClean="0">
                        <a:latin typeface="Arial" panose="020B0604020202020204" pitchFamily="34" charset="0"/>
                        <a:cs typeface="Arial" panose="020B0604020202020204" pitchFamily="34" charset="0"/>
                      </a:endParaRPr>
                    </a:p>
                  </a:txBody>
                  <a:tcPr/>
                </a:tc>
              </a:tr>
            </a:tbl>
          </a:graphicData>
        </a:graphic>
      </p:graphicFrame>
      <p:sp>
        <p:nvSpPr>
          <p:cNvPr id="7" name="TextBox 6">
            <a:hlinkClick r:id="rId3" action="ppaction://hlinkfile"/>
          </p:cNvPr>
          <p:cNvSpPr txBox="1"/>
          <p:nvPr/>
        </p:nvSpPr>
        <p:spPr>
          <a:xfrm>
            <a:off x="8244408" y="2132856"/>
            <a:ext cx="360040" cy="769441"/>
          </a:xfrm>
          <a:prstGeom prst="rect">
            <a:avLst/>
          </a:prstGeom>
          <a:noFill/>
        </p:spPr>
        <p:txBody>
          <a:bodyPr wrap="square" rtlCol="0">
            <a:spAutoFit/>
          </a:bodyPr>
          <a:lstStyle/>
          <a:p>
            <a:r>
              <a:rPr lang="en-IE"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899525753"/>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800" dirty="0" smtClean="0"/>
              <a:t>15 – Exam Questions – January 2016</a:t>
            </a:r>
            <a:endParaRPr lang="en-GB" sz="3800" dirty="0"/>
          </a:p>
        </p:txBody>
      </p:sp>
      <p:sp>
        <p:nvSpPr>
          <p:cNvPr id="7" name="Rectangle 6"/>
          <p:cNvSpPr/>
          <p:nvPr/>
        </p:nvSpPr>
        <p:spPr>
          <a:xfrm>
            <a:off x="305525" y="1124744"/>
            <a:ext cx="8586955" cy="5555367"/>
          </a:xfrm>
          <a:prstGeom prst="rect">
            <a:avLst/>
          </a:prstGeom>
        </p:spPr>
        <p:txBody>
          <a:bodyPr wrap="square">
            <a:spAutoFit/>
          </a:bodyPr>
          <a:lstStyle/>
          <a:p>
            <a:pPr marL="457200" indent="-457200">
              <a:spcAft>
                <a:spcPts val="300"/>
              </a:spcAft>
              <a:buClr>
                <a:srgbClr val="F79646">
                  <a:lumMod val="50000"/>
                </a:srgbClr>
              </a:buClr>
              <a:buFont typeface="+mj-lt"/>
              <a:buAutoNum type="arabicPeriod" startAt="6"/>
              <a:tabLst>
                <a:tab pos="6259116" algn="r"/>
              </a:tabLst>
            </a:pPr>
            <a:r>
              <a:rPr lang="en-US" sz="2000" dirty="0">
                <a:solidFill>
                  <a:srgbClr val="FF0000"/>
                </a:solidFill>
              </a:rPr>
              <a:t>(a) The Finance department of Forever Unique, an online women’s clothing </a:t>
            </a:r>
            <a:r>
              <a:rPr lang="en-US" sz="2000" dirty="0" smtClean="0">
                <a:solidFill>
                  <a:srgbClr val="FF0000"/>
                </a:solidFill>
              </a:rPr>
              <a:t>business, compares </a:t>
            </a:r>
            <a:r>
              <a:rPr lang="en-US" sz="2000" dirty="0">
                <a:solidFill>
                  <a:srgbClr val="FF0000"/>
                </a:solidFill>
              </a:rPr>
              <a:t>budgeted overhead figures with actual figures.</a:t>
            </a:r>
            <a:r>
              <a:rPr lang="en-US" sz="2000" dirty="0">
                <a:solidFill>
                  <a:srgbClr val="FF0000"/>
                </a:solidFill>
                <a:latin typeface="Arial" charset="0"/>
              </a:rPr>
              <a:t/>
            </a:r>
            <a:br>
              <a:rPr lang="en-US" sz="2000" dirty="0">
                <a:solidFill>
                  <a:srgbClr val="FF0000"/>
                </a:solidFill>
                <a:latin typeface="Arial" charset="0"/>
              </a:rPr>
            </a:br>
            <a:r>
              <a:rPr lang="en-US" sz="2000" dirty="0">
                <a:solidFill>
                  <a:srgbClr val="FF0000"/>
                </a:solidFill>
              </a:rPr>
              <a:t>This is most likely to result </a:t>
            </a:r>
            <a:r>
              <a:rPr lang="en-US" sz="2000" dirty="0" smtClean="0">
                <a:solidFill>
                  <a:srgbClr val="FF0000"/>
                </a:solidFill>
              </a:rPr>
              <a:t>in	(1)</a:t>
            </a:r>
            <a:endParaRPr lang="en-US" sz="2000" dirty="0">
              <a:solidFill>
                <a:srgbClr val="FF0000"/>
              </a:solidFill>
              <a:latin typeface="Arial" charset="0"/>
            </a:endParaRPr>
          </a:p>
          <a:p>
            <a:pPr marL="804863" indent="-342900">
              <a:spcAft>
                <a:spcPts val="300"/>
              </a:spcAft>
              <a:buClr>
                <a:srgbClr val="F79646">
                  <a:lumMod val="50000"/>
                </a:srgbClr>
              </a:buClr>
              <a:buFont typeface="+mj-lt"/>
              <a:buAutoNum type="alphaUcPeriod"/>
              <a:tabLst>
                <a:tab pos="6259116" algn="r"/>
              </a:tabLst>
            </a:pPr>
            <a:r>
              <a:rPr lang="en-US" sz="2000" dirty="0">
                <a:solidFill>
                  <a:srgbClr val="FF0000"/>
                </a:solidFill>
              </a:rPr>
              <a:t>holding high inventory levels</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rPr>
              <a:t>identifying </a:t>
            </a:r>
            <a:r>
              <a:rPr lang="en-US" sz="2000" dirty="0">
                <a:solidFill>
                  <a:srgbClr val="FF0000"/>
                </a:solidFill>
              </a:rPr>
              <a:t>possible variances</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rPr>
              <a:t>accepting </a:t>
            </a:r>
            <a:r>
              <a:rPr lang="en-US" sz="2000" dirty="0">
                <a:solidFill>
                  <a:srgbClr val="FF0000"/>
                </a:solidFill>
              </a:rPr>
              <a:t>a new order</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rPr>
              <a:t>changing </a:t>
            </a:r>
            <a:r>
              <a:rPr lang="en-US" sz="2000" dirty="0">
                <a:solidFill>
                  <a:srgbClr val="FF0000"/>
                </a:solidFill>
              </a:rPr>
              <a:t>supplier credit terms</a:t>
            </a:r>
            <a:r>
              <a:rPr lang="en-US" sz="2000" dirty="0">
                <a:solidFill>
                  <a:srgbClr val="FF0000"/>
                </a:solidFill>
                <a:latin typeface="Arial" charset="0"/>
              </a:rPr>
              <a:t>	(3</a:t>
            </a:r>
            <a:r>
              <a:rPr lang="en-US" sz="2000" dirty="0" smtClean="0">
                <a:solidFill>
                  <a:srgbClr val="FF0000"/>
                </a:solidFill>
                <a:latin typeface="Arial" charset="0"/>
              </a:rPr>
              <a:t>)</a:t>
            </a:r>
          </a:p>
          <a:p>
            <a:pPr marL="461963">
              <a:spcAft>
                <a:spcPts val="300"/>
              </a:spcAft>
              <a:buClr>
                <a:srgbClr val="F79646">
                  <a:lumMod val="50000"/>
                </a:srgbClr>
              </a:buClr>
              <a:tabLst>
                <a:tab pos="6259116" algn="r"/>
              </a:tabLst>
            </a:pPr>
            <a:r>
              <a:rPr lang="en-US" sz="2000" dirty="0" smtClean="0">
                <a:solidFill>
                  <a:srgbClr val="FF0000"/>
                </a:solidFill>
              </a:rPr>
              <a:t>Answer [  ]</a:t>
            </a:r>
            <a:endParaRPr lang="en-US" sz="2000" dirty="0">
              <a:solidFill>
                <a:srgbClr val="FF0000"/>
              </a:solidFill>
              <a:latin typeface="Arial" charset="0"/>
            </a:endParaRPr>
          </a:p>
          <a:p>
            <a:pPr>
              <a:spcAft>
                <a:spcPts val="300"/>
              </a:spcAft>
              <a:buClr>
                <a:srgbClr val="F79646">
                  <a:lumMod val="50000"/>
                </a:srgbClr>
              </a:buClr>
              <a:tabLst>
                <a:tab pos="6259116" algn="r"/>
              </a:tabLst>
            </a:pPr>
            <a:r>
              <a:rPr lang="en-US" sz="2000" dirty="0">
                <a:solidFill>
                  <a:srgbClr val="FF0000"/>
                </a:solidFill>
              </a:rPr>
              <a:t>(b) Explain why this answer is correct. </a:t>
            </a:r>
            <a:r>
              <a:rPr lang="en-US" sz="2000" dirty="0" smtClean="0">
                <a:solidFill>
                  <a:srgbClr val="FF0000"/>
                </a:solidFill>
                <a:latin typeface="Arial"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latin typeface="Arial" charset="0"/>
              </a:rPr>
              <a:t>(</a:t>
            </a:r>
            <a:r>
              <a:rPr lang="en-US" sz="2000" b="1" dirty="0">
                <a:solidFill>
                  <a:srgbClr val="FF0000"/>
                </a:solidFill>
                <a:latin typeface="Arial" charset="0"/>
              </a:rPr>
              <a:t>Total for Question </a:t>
            </a:r>
            <a:r>
              <a:rPr lang="en-US" sz="2000" b="1" dirty="0" smtClean="0">
                <a:solidFill>
                  <a:srgbClr val="FF0000"/>
                </a:solidFill>
                <a:latin typeface="Arial" charset="0"/>
              </a:rPr>
              <a:t>6 </a:t>
            </a:r>
            <a:r>
              <a:rPr lang="en-US" sz="2000" b="1" dirty="0">
                <a:solidFill>
                  <a:srgbClr val="FF0000"/>
                </a:solidFill>
                <a:latin typeface="Arial" charset="0"/>
              </a:rPr>
              <a:t>= 4 marks)</a:t>
            </a:r>
            <a:endParaRPr lang="en-US" sz="2000" dirty="0">
              <a:solidFill>
                <a:srgbClr val="FF0000"/>
              </a:solidFill>
              <a:latin typeface="Arial" charset="0"/>
            </a:endParaRPr>
          </a:p>
        </p:txBody>
      </p:sp>
      <p:sp>
        <p:nvSpPr>
          <p:cNvPr id="5" name="TextBox 4">
            <a:hlinkClick r:id="rId3" action="ppaction://hlinkfile"/>
          </p:cNvPr>
          <p:cNvSpPr txBox="1"/>
          <p:nvPr/>
        </p:nvSpPr>
        <p:spPr>
          <a:xfrm>
            <a:off x="8460432" y="1003375"/>
            <a:ext cx="360040" cy="769441"/>
          </a:xfrm>
          <a:prstGeom prst="rect">
            <a:avLst/>
          </a:prstGeom>
          <a:noFill/>
        </p:spPr>
        <p:txBody>
          <a:bodyPr wrap="square" rtlCol="0">
            <a:spAutoFit/>
          </a:bodyPr>
          <a:lstStyle/>
          <a:p>
            <a:r>
              <a:rPr lang="en-IE"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483780101"/>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840760" cy="5586145"/>
          </a:xfrm>
          <a:prstGeom prst="rect">
            <a:avLst/>
          </a:prstGeom>
        </p:spPr>
        <p:txBody>
          <a:bodyPr wrap="square">
            <a:spAutoFit/>
          </a:bodyPr>
          <a:lstStyle/>
          <a:p>
            <a:pPr>
              <a:buClr>
                <a:schemeClr val="accent6">
                  <a:lumMod val="50000"/>
                </a:schemeClr>
              </a:buClr>
            </a:pPr>
            <a:r>
              <a:rPr lang="en-US" sz="2100" b="1" dirty="0">
                <a:solidFill>
                  <a:srgbClr val="002060"/>
                </a:solidFill>
              </a:rPr>
              <a:t>A hotel in Wales</a:t>
            </a:r>
          </a:p>
          <a:p>
            <a:pPr marL="360363" indent="-360363">
              <a:buClr>
                <a:schemeClr val="accent6">
                  <a:lumMod val="50000"/>
                </a:schemeClr>
              </a:buClr>
              <a:buFont typeface="Wingdings 3" panose="05040102010807070707" pitchFamily="18" charset="2"/>
              <a:buChar char=""/>
            </a:pPr>
            <a:r>
              <a:rPr lang="en-US" sz="2100" dirty="0">
                <a:solidFill>
                  <a:srgbClr val="002060"/>
                </a:solidFill>
              </a:rPr>
              <a:t>Owen and Jenna Thomas both lost their jobs and received redundancy payments at the same time. They decided to put the money into starting a hotel business in a beautiful spot in North Wales. They got a loan and overdraft facilities from the bank. They started taking guests in the spring of 2005 and in the first three years they did well. Cash flow and profit were both strong and they were as well off as they had been when working for their old employers.</a:t>
            </a:r>
          </a:p>
          <a:p>
            <a:pPr marL="360363" indent="-360363">
              <a:buClr>
                <a:schemeClr val="accent6">
                  <a:lumMod val="50000"/>
                </a:schemeClr>
              </a:buClr>
              <a:buFont typeface="Wingdings 3" panose="05040102010807070707" pitchFamily="18" charset="2"/>
              <a:buChar char=""/>
            </a:pPr>
            <a:r>
              <a:rPr lang="en-US" sz="2100" dirty="0">
                <a:solidFill>
                  <a:srgbClr val="002060"/>
                </a:solidFill>
              </a:rPr>
              <a:t>The summer of 2008 was a good one. Then in the autumn the financial crisis developed and winter bookings dropped away. Cash flow was negative but the couple did not worry because they already knew that they had made a good profit for the year. Even if sales revenue was down a bit in 2009, they would still be profitable</a:t>
            </a:r>
            <a:r>
              <a:rPr lang="en-US" sz="2100" dirty="0" smtClean="0">
                <a:solidFill>
                  <a:srgbClr val="002060"/>
                </a:solidFill>
              </a:rPr>
              <a:t>.</a:t>
            </a:r>
            <a:endParaRPr lang="en-US" sz="2100" dirty="0">
              <a:solidFill>
                <a:srgbClr val="00206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dirty="0" smtClean="0"/>
              <a:t>15.1 </a:t>
            </a:r>
            <a:r>
              <a:rPr lang="en-GB" sz="3800" dirty="0"/>
              <a:t>– </a:t>
            </a:r>
            <a:r>
              <a:rPr lang="en-GB" sz="3800" dirty="0" smtClean="0"/>
              <a:t>Cash Flow and Working Capital</a:t>
            </a:r>
            <a:endParaRPr lang="en-GB" sz="3800" dirty="0"/>
          </a:p>
        </p:txBody>
      </p:sp>
      <p:sp>
        <p:nvSpPr>
          <p:cNvPr id="5" name="Round Same Side Corner Rectangle 4">
            <a:hlinkClick r:id="" action="ppaction://noaction"/>
          </p:cNvPr>
          <p:cNvSpPr/>
          <p:nvPr/>
        </p:nvSpPr>
        <p:spPr>
          <a:xfrm>
            <a:off x="6804248"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78</a:t>
            </a:r>
            <a:endParaRPr lang="en-GB" sz="1100" b="1" dirty="0">
              <a:latin typeface="Arial" panose="020B0604020202020204" pitchFamily="34" charset="0"/>
              <a:cs typeface="Arial" panose="020B0604020202020204" pitchFamily="34" charset="0"/>
            </a:endParaRPr>
          </a:p>
        </p:txBody>
      </p:sp>
      <p:pic>
        <p:nvPicPr>
          <p:cNvPr id="14360" name="Picture 24" descr="Image result for welsh hote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1110797"/>
            <a:ext cx="1744663" cy="1307843"/>
          </a:xfrm>
          <a:prstGeom prst="rect">
            <a:avLst/>
          </a:prstGeom>
          <a:noFill/>
          <a:extLst>
            <a:ext uri="{909E8E84-426E-40DD-AFC4-6F175D3DCCD1}">
              <a14:hiddenFill xmlns:a14="http://schemas.microsoft.com/office/drawing/2010/main">
                <a:solidFill>
                  <a:srgbClr val="FFFFFF"/>
                </a:solidFill>
              </a14:hiddenFill>
            </a:ext>
          </a:extLst>
        </p:spPr>
      </p:pic>
      <p:pic>
        <p:nvPicPr>
          <p:cNvPr id="14362" name="Picture 26" descr="Image result for welsh hotel"/>
          <p:cNvPicPr>
            <a:picLocks noChangeAspect="1" noChangeArrowheads="1"/>
          </p:cNvPicPr>
          <p:nvPr/>
        </p:nvPicPr>
        <p:blipFill rotWithShape="1">
          <a:blip r:embed="rId4">
            <a:extLst>
              <a:ext uri="{28A0092B-C50C-407E-A947-70E740481C1C}">
                <a14:useLocalDpi xmlns:a14="http://schemas.microsoft.com/office/drawing/2010/main" val="0"/>
              </a:ext>
            </a:extLst>
          </a:blip>
          <a:srcRect l="12394"/>
          <a:stretch/>
        </p:blipFill>
        <p:spPr bwMode="auto">
          <a:xfrm>
            <a:off x="7092280" y="2587723"/>
            <a:ext cx="1743010" cy="1989595"/>
          </a:xfrm>
          <a:prstGeom prst="rect">
            <a:avLst/>
          </a:prstGeom>
          <a:noFill/>
          <a:extLst>
            <a:ext uri="{909E8E84-426E-40DD-AFC4-6F175D3DCCD1}">
              <a14:hiddenFill xmlns:a14="http://schemas.microsoft.com/office/drawing/2010/main">
                <a:solidFill>
                  <a:srgbClr val="FFFFFF"/>
                </a:solidFill>
              </a14:hiddenFill>
            </a:ext>
          </a:extLst>
        </p:spPr>
      </p:pic>
      <p:pic>
        <p:nvPicPr>
          <p:cNvPr id="14364" name="Picture 28" descr="Image result for welsh breakfas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4721139"/>
            <a:ext cx="1743010" cy="1372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225713"/>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696744" cy="5755422"/>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300" dirty="0" smtClean="0">
                <a:solidFill>
                  <a:srgbClr val="002060"/>
                </a:solidFill>
              </a:rPr>
              <a:t>Early </a:t>
            </a:r>
            <a:r>
              <a:rPr lang="en-US" sz="2300" dirty="0">
                <a:solidFill>
                  <a:srgbClr val="002060"/>
                </a:solidFill>
              </a:rPr>
              <a:t>in the new year, they began to receive bookings for the summer. Clearly some people were going to holiday in Wales rather than more exotic places. They could see ways of surviving the coming recession with special offers. But the bank did not wait. It could see from the bank statements that cash flow was negative and it pulled the plug. It withdrew the overdraft facility and refused to consider whether profits might return in the summer.</a:t>
            </a:r>
          </a:p>
          <a:p>
            <a:pPr>
              <a:buClr>
                <a:schemeClr val="accent6">
                  <a:lumMod val="50000"/>
                </a:schemeClr>
              </a:buClr>
            </a:pPr>
            <a:r>
              <a:rPr lang="en-US" sz="2300" b="1" dirty="0">
                <a:solidFill>
                  <a:srgbClr val="FF0000"/>
                </a:solidFill>
              </a:rPr>
              <a:t>Questions</a:t>
            </a:r>
          </a:p>
          <a:p>
            <a:pPr marL="457200" indent="-457200">
              <a:buClr>
                <a:schemeClr val="accent6">
                  <a:lumMod val="50000"/>
                </a:schemeClr>
              </a:buClr>
              <a:buFont typeface="+mj-lt"/>
              <a:buAutoNum type="arabicPeriod"/>
            </a:pPr>
            <a:r>
              <a:rPr lang="en-US" sz="2300" dirty="0" smtClean="0">
                <a:solidFill>
                  <a:srgbClr val="FF0000"/>
                </a:solidFill>
              </a:rPr>
              <a:t>Why </a:t>
            </a:r>
            <a:r>
              <a:rPr lang="en-US" sz="2300" dirty="0">
                <a:solidFill>
                  <a:srgbClr val="FF0000"/>
                </a:solidFill>
              </a:rPr>
              <a:t>did the owners think the business could survive through 2009?</a:t>
            </a:r>
          </a:p>
          <a:p>
            <a:pPr marL="457200" indent="-457200">
              <a:buClr>
                <a:schemeClr val="accent6">
                  <a:lumMod val="50000"/>
                </a:schemeClr>
              </a:buClr>
              <a:buFont typeface="+mj-lt"/>
              <a:buAutoNum type="arabicPeriod"/>
            </a:pPr>
            <a:r>
              <a:rPr lang="en-US" sz="2300" dirty="0" smtClean="0">
                <a:solidFill>
                  <a:srgbClr val="FF0000"/>
                </a:solidFill>
              </a:rPr>
              <a:t>What </a:t>
            </a:r>
            <a:r>
              <a:rPr lang="en-US" sz="2300" dirty="0">
                <a:solidFill>
                  <a:srgbClr val="FF0000"/>
                </a:solidFill>
              </a:rPr>
              <a:t>would make the bank choose to withdraw the overdraft when the business still looked profitable?</a:t>
            </a:r>
          </a:p>
        </p:txBody>
      </p:sp>
      <p:sp>
        <p:nvSpPr>
          <p:cNvPr id="6" name="Title 1"/>
          <p:cNvSpPr>
            <a:spLocks noGrp="1"/>
          </p:cNvSpPr>
          <p:nvPr>
            <p:ph type="title"/>
          </p:nvPr>
        </p:nvSpPr>
        <p:spPr>
          <a:xfrm>
            <a:off x="35496" y="72008"/>
            <a:ext cx="7704856" cy="548680"/>
          </a:xfrm>
        </p:spPr>
        <p:txBody>
          <a:bodyPr>
            <a:noAutofit/>
          </a:bodyPr>
          <a:lstStyle/>
          <a:p>
            <a:r>
              <a:rPr lang="en-GB" sz="3800" dirty="0" smtClean="0"/>
              <a:t>15.1 </a:t>
            </a:r>
            <a:r>
              <a:rPr lang="en-GB" sz="3800" dirty="0"/>
              <a:t>– </a:t>
            </a:r>
            <a:r>
              <a:rPr lang="en-GB" sz="3800" dirty="0" smtClean="0"/>
              <a:t>Cash Flow and Working Capital</a:t>
            </a:r>
            <a:endParaRPr lang="en-GB" sz="3800" dirty="0"/>
          </a:p>
        </p:txBody>
      </p:sp>
      <p:sp>
        <p:nvSpPr>
          <p:cNvPr id="5" name="Round Same Side Corner Rectangle 4">
            <a:hlinkClick r:id="" action="ppaction://noaction"/>
          </p:cNvPr>
          <p:cNvSpPr/>
          <p:nvPr/>
        </p:nvSpPr>
        <p:spPr>
          <a:xfrm>
            <a:off x="6804248"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78</a:t>
            </a:r>
            <a:endParaRPr lang="en-GB" sz="1100" b="1" dirty="0">
              <a:latin typeface="Arial" panose="020B0604020202020204" pitchFamily="34" charset="0"/>
              <a:cs typeface="Arial" panose="020B0604020202020204" pitchFamily="34" charset="0"/>
            </a:endParaRPr>
          </a:p>
        </p:txBody>
      </p:sp>
      <p:pic>
        <p:nvPicPr>
          <p:cNvPr id="7" name="Picture 24" descr="Image result for welsh hote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128" y="1110797"/>
            <a:ext cx="1888816" cy="141590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6" descr="Image result for welsh hotel"/>
          <p:cNvPicPr>
            <a:picLocks noChangeAspect="1" noChangeArrowheads="1"/>
          </p:cNvPicPr>
          <p:nvPr/>
        </p:nvPicPr>
        <p:blipFill rotWithShape="1">
          <a:blip r:embed="rId4">
            <a:extLst>
              <a:ext uri="{28A0092B-C50C-407E-A947-70E740481C1C}">
                <a14:useLocalDpi xmlns:a14="http://schemas.microsoft.com/office/drawing/2010/main" val="0"/>
              </a:ext>
            </a:extLst>
          </a:blip>
          <a:srcRect l="12394"/>
          <a:stretch/>
        </p:blipFill>
        <p:spPr bwMode="auto">
          <a:xfrm>
            <a:off x="6948264" y="2715175"/>
            <a:ext cx="1887026" cy="215398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8" descr="Image result for welsh breakfas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264" y="5111821"/>
            <a:ext cx="1887026" cy="1485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3087009"/>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www.w3.org/XML/1998/namespace"/>
    <ds:schemaRef ds:uri="http://purl.org/dc/terms/"/>
    <ds:schemaRef ds:uri="http://purl.org/dc/dcmitype/"/>
    <ds:schemaRef ds:uri="http://purl.org/dc/elements/1.1/"/>
    <ds:schemaRef ds:uri="http://schemas.microsoft.com/office/2006/documentManagement/type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64628</TotalTime>
  <Words>3806</Words>
  <Application>Microsoft Office PowerPoint</Application>
  <PresentationFormat>On-screen Show (4:3)</PresentationFormat>
  <Paragraphs>352</Paragraphs>
  <Slides>24</Slides>
  <Notes>24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 Unicode MS</vt:lpstr>
      <vt:lpstr>Arial</vt:lpstr>
      <vt:lpstr>Calibri</vt:lpstr>
      <vt:lpstr>Lucida Sans Unicode</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15.1 – Cash Flow and Working Capital</vt:lpstr>
      <vt:lpstr>15.1 – Cash Flow and Working Capital</vt:lpstr>
      <vt:lpstr>15.1 – Cash Flow - Profit and Cash</vt:lpstr>
      <vt:lpstr>15.1 – Cash Flow - Profit and Cash</vt:lpstr>
      <vt:lpstr>15.1 – Cash Flow - Profit and Cash</vt:lpstr>
      <vt:lpstr>15.2 – Cash Flow - Timings of Payments</vt:lpstr>
      <vt:lpstr>15.2 – Cash Flow - Timings of Payments</vt:lpstr>
      <vt:lpstr>15.2 – Cash Flow - Timings of Payments</vt:lpstr>
      <vt:lpstr>15.2 – Cash Flow - Timings of Payments</vt:lpstr>
      <vt:lpstr>15.3 – How the Numbers Work</vt:lpstr>
      <vt:lpstr>15.3 – How the Numbers Work</vt:lpstr>
      <vt:lpstr>15.3 – How the Numbers Work</vt:lpstr>
      <vt:lpstr>15 – Exam Questions – January 2015</vt:lpstr>
      <vt:lpstr>15 – Exam Questions – June 2014</vt:lpstr>
      <vt:lpstr>15 – Exam Questions – June 2014</vt:lpstr>
      <vt:lpstr>15 – Exam Questions – June 2014</vt:lpstr>
      <vt:lpstr>15 – Exam Questions – January 2016</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15 - The Difference between Cash and Profit</dc:title>
  <dc:subject>eBusiness</dc:subject>
  <dc:creator>Enderoth</dc:creator>
  <cp:lastModifiedBy>Stephen Rafferty</cp:lastModifiedBy>
  <cp:revision>2211</cp:revision>
  <cp:lastPrinted>2014-01-22T18:25:48Z</cp:lastPrinted>
  <dcterms:created xsi:type="dcterms:W3CDTF">2008-03-12T11:01:44Z</dcterms:created>
  <dcterms:modified xsi:type="dcterms:W3CDTF">2018-08-02T18:06:07Z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